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y="5143500" cx="9144000"/>
  <p:notesSz cx="6858000" cy="9144000"/>
  <p:embeddedFontLst>
    <p:embeddedFont>
      <p:font typeface="Merriweather Sans"/>
      <p:regular r:id="rId69"/>
      <p:bold r:id="rId70"/>
      <p:italic r:id="rId71"/>
      <p:boldItalic r:id="rId72"/>
    </p:embeddedFont>
    <p:embeddedFont>
      <p:font typeface="Roboto"/>
      <p:regular r:id="rId73"/>
      <p:bold r:id="rId74"/>
      <p:italic r:id="rId75"/>
      <p:boldItalic r:id="rId76"/>
    </p:embeddedFont>
    <p:embeddedFont>
      <p:font typeface="Tahoma"/>
      <p:regular r:id="rId77"/>
      <p:bold r:id="rId78"/>
    </p:embeddedFont>
    <p:embeddedFont>
      <p:font typeface="Roboto Light"/>
      <p:regular r:id="rId79"/>
      <p:bold r:id="rId80"/>
      <p:italic r:id="rId81"/>
      <p:boldItalic r:id="rId82"/>
    </p:embeddedFont>
    <p:embeddedFont>
      <p:font typeface="Helvetica Neue"/>
      <p:regular r:id="rId83"/>
      <p:bold r:id="rId84"/>
      <p:italic r:id="rId85"/>
      <p:boldItalic r:id="rId86"/>
    </p:embeddedFont>
    <p:embeddedFont>
      <p:font typeface="Helvetica Neue Light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D1A429-A7FE-4B9D-91C5-C344F804D049}">
  <a:tblStyle styleId="{AED1A429-A7FE-4B9D-91C5-C344F804D0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HelveticaNeue-bold.fntdata"/><Relationship Id="rId83" Type="http://schemas.openxmlformats.org/officeDocument/2006/relationships/font" Target="fonts/HelveticaNeue-regular.fntdata"/><Relationship Id="rId42" Type="http://schemas.openxmlformats.org/officeDocument/2006/relationships/slide" Target="slides/slide36.xml"/><Relationship Id="rId86" Type="http://schemas.openxmlformats.org/officeDocument/2006/relationships/font" Target="fonts/HelveticaNeue-boldItalic.fntdata"/><Relationship Id="rId41" Type="http://schemas.openxmlformats.org/officeDocument/2006/relationships/slide" Target="slides/slide35.xml"/><Relationship Id="rId85" Type="http://schemas.openxmlformats.org/officeDocument/2006/relationships/font" Target="fonts/HelveticaNeue-italic.fntdata"/><Relationship Id="rId44" Type="http://schemas.openxmlformats.org/officeDocument/2006/relationships/slide" Target="slides/slide38.xml"/><Relationship Id="rId88" Type="http://schemas.openxmlformats.org/officeDocument/2006/relationships/font" Target="fonts/HelveticaNeueLight-bold.fntdata"/><Relationship Id="rId43" Type="http://schemas.openxmlformats.org/officeDocument/2006/relationships/slide" Target="slides/slide37.xml"/><Relationship Id="rId87" Type="http://schemas.openxmlformats.org/officeDocument/2006/relationships/font" Target="fonts/HelveticaNeueLight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HelveticaNeueLight-italic.fntdata"/><Relationship Id="rId80" Type="http://schemas.openxmlformats.org/officeDocument/2006/relationships/font" Target="fonts/RobotoLight-bold.fntdata"/><Relationship Id="rId82" Type="http://schemas.openxmlformats.org/officeDocument/2006/relationships/font" Target="fonts/RobotoLight-boldItalic.fntdata"/><Relationship Id="rId81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regular.fntdata"/><Relationship Id="rId72" Type="http://schemas.openxmlformats.org/officeDocument/2006/relationships/font" Target="fonts/MerriweatherSans-boldItalic.fntdata"/><Relationship Id="rId31" Type="http://schemas.openxmlformats.org/officeDocument/2006/relationships/slide" Target="slides/slide25.xml"/><Relationship Id="rId75" Type="http://schemas.openxmlformats.org/officeDocument/2006/relationships/font" Target="fonts/Roboto-italic.fntdata"/><Relationship Id="rId30" Type="http://schemas.openxmlformats.org/officeDocument/2006/relationships/slide" Target="slides/slide24.xml"/><Relationship Id="rId74" Type="http://schemas.openxmlformats.org/officeDocument/2006/relationships/font" Target="fonts/Roboto-bold.fntdata"/><Relationship Id="rId33" Type="http://schemas.openxmlformats.org/officeDocument/2006/relationships/slide" Target="slides/slide27.xml"/><Relationship Id="rId77" Type="http://schemas.openxmlformats.org/officeDocument/2006/relationships/font" Target="fonts/Tahoma-regular.fntdata"/><Relationship Id="rId32" Type="http://schemas.openxmlformats.org/officeDocument/2006/relationships/slide" Target="slides/slide26.xml"/><Relationship Id="rId76" Type="http://schemas.openxmlformats.org/officeDocument/2006/relationships/font" Target="fonts/Roboto-boldItalic.fntdata"/><Relationship Id="rId35" Type="http://schemas.openxmlformats.org/officeDocument/2006/relationships/slide" Target="slides/slide29.xml"/><Relationship Id="rId79" Type="http://schemas.openxmlformats.org/officeDocument/2006/relationships/font" Target="fonts/RobotoLight-regular.fntdata"/><Relationship Id="rId34" Type="http://schemas.openxmlformats.org/officeDocument/2006/relationships/slide" Target="slides/slide28.xml"/><Relationship Id="rId78" Type="http://schemas.openxmlformats.org/officeDocument/2006/relationships/font" Target="fonts/Tahoma-bold.fntdata"/><Relationship Id="rId71" Type="http://schemas.openxmlformats.org/officeDocument/2006/relationships/font" Target="fonts/MerriweatherSans-italic.fntdata"/><Relationship Id="rId70" Type="http://schemas.openxmlformats.org/officeDocument/2006/relationships/font" Target="fonts/MerriweatherSans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erriweatherSans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0" Type="http://schemas.openxmlformats.org/officeDocument/2006/relationships/font" Target="fonts/HelveticaNeueLight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a4378402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25a4378402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5941a1343d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15941a1343d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a4a83e29c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g25a4a83e29c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La mejor decisión depende de la naturaleza de los datos y los resultados deseados.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941a1343d_0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1" name="Google Shape;221;g15941a1343d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La mejor decisión depende de la naturaleza de los datos y los resultados deseados.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5941a1343d_0_1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15941a1343d_0_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5941a1343d_0_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5941a1343d_0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5941a1343d_0_2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15941a1343d_0_2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5941a1343d_0_2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15941a1343d_0_2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5941a1343d_0_3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2" name="Google Shape;372;g15941a1343d_0_3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"Scatter" </a:t>
            </a: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(Dispersión)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dist = Distancia Eulideana L2 (Espacio Euclideano)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Elige el clustering que tiene menor error (clusters más compactos)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No se restringe solo a espacio euclideano: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hay otras distancias! Mahnhattan (L1), coseno, jaccard (documentos), Euclideana al cuadrado, etc.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Total </a:t>
            </a:r>
            <a:r>
              <a:rPr b="1" lang="es"/>
              <a:t>cohesion</a:t>
            </a: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 = sum sum (</a:t>
            </a:r>
            <a:r>
              <a:rPr b="1" lang="es"/>
              <a:t>cosine</a:t>
            </a: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(x,mi)) </a:t>
            </a:r>
            <a:r>
              <a:rPr b="1" lang="es"/>
              <a:t>para docs</a:t>
            </a:r>
            <a:endParaRPr b="1"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Maximizar similitud al centroide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5a39c2fe1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5a39c2fe1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5941a1343d_0_3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15941a1343d_0_3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7a075200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37a075200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5941a1343d_0_3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g15941a1343d_0_3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2875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50"/>
              <a:buFont typeface="Helvetica Neue"/>
              <a:buChar char="•"/>
            </a:pPr>
            <a:r>
              <a:rPr lang="es" sz="1800"/>
              <a:t>Clustering es muchas veces parte de un </a:t>
            </a:r>
            <a:r>
              <a:rPr b="1" lang="es"/>
              <a:t>proceso exploratorio</a:t>
            </a:r>
            <a:endParaRPr b="1"/>
          </a:p>
          <a:p>
            <a:pPr indent="-142875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50"/>
              <a:buFont typeface="Helvetica Neue"/>
              <a:buChar char="•"/>
            </a:pPr>
            <a:r>
              <a:rPr lang="es" sz="1800"/>
              <a:t>Evaluar parece innecesario en estos casos (pero no!)</a:t>
            </a:r>
            <a:endParaRPr/>
          </a:p>
          <a:p>
            <a:pPr indent="-142875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50"/>
              <a:buFont typeface="Helvetica Neue"/>
              <a:buChar char="•"/>
            </a:pPr>
            <a:r>
              <a:rPr lang="es" sz="1800"/>
              <a:t>Cada algoritmo parece necesitar su propio tipo de evaluación</a:t>
            </a:r>
            <a:endParaRPr/>
          </a:p>
          <a:p>
            <a:pPr indent="-142875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50"/>
              <a:buFont typeface="Helvetica Neue"/>
              <a:buChar char="•"/>
            </a:pPr>
            <a:r>
              <a:rPr lang="es" sz="1800"/>
              <a:t>k-means: SSE, pero no funciona para DBSCAN</a:t>
            </a:r>
            <a:endParaRPr/>
          </a:p>
          <a:p>
            <a:pPr indent="-142875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50"/>
              <a:buFont typeface="Helvetica Neue"/>
              <a:buChar char="•"/>
            </a:pPr>
            <a:r>
              <a:rPr lang="es" sz="1800"/>
              <a:t>Es esencial! Porque </a:t>
            </a:r>
            <a:r>
              <a:rPr b="1" lang="es"/>
              <a:t>siempre podemos encontrar clusters</a:t>
            </a:r>
            <a:r>
              <a:rPr lang="es" sz="1800"/>
              <a:t> (hasta en datos aleatorios).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941a1343d_0_3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9" name="Google Shape;399;g15941a1343d_0_3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941a1343d_0_3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5" name="Google Shape;405;g15941a1343d_0_3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42875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50"/>
              <a:buFont typeface="Helvetica Neue"/>
              <a:buChar char="•"/>
            </a:pPr>
            <a:r>
              <a:rPr lang="es" sz="1800"/>
              <a:t>Ejemplo de evaluar clusters usando DMOZ (sitios web)</a:t>
            </a:r>
            <a:endParaRPr/>
          </a:p>
          <a:p>
            <a:pPr indent="-142875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50"/>
              <a:buFont typeface="Helvetica Neue"/>
              <a:buChar char="•"/>
            </a:pPr>
            <a:r>
              <a:rPr lang="es" sz="1800"/>
              <a:t>1, 2, 3 sólo usan los datos, sin información externa (no supervisado)</a:t>
            </a:r>
            <a:endParaRPr/>
          </a:p>
          <a:p>
            <a:pPr indent="-142875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50"/>
              <a:buFont typeface="Helvetica Neue"/>
              <a:buChar char="•"/>
            </a:pPr>
            <a:r>
              <a:rPr lang="es" sz="1800"/>
              <a:t>4 requiere de información externa (supervisado)</a:t>
            </a:r>
            <a:endParaRPr/>
          </a:p>
          <a:p>
            <a:pPr indent="-142875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50"/>
              <a:buFont typeface="Helvetica Neue"/>
              <a:buChar char="•"/>
            </a:pPr>
            <a:r>
              <a:rPr lang="es" sz="1800"/>
              <a:t>5 puede hacerse de ambas formas (supervisado o no supervisado)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Miramos cuál es la probabilidad que este valor o medida ocurra al azar...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5941a1343d_0_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Google Shape;411;g15941a1343d_0_4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4625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•"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External Index: Utiliza comparación con datos externos (pureza, entropía), para ver si el clustering se ajusta a una estructura externa.</a:t>
            </a:r>
            <a:endParaRPr/>
          </a:p>
          <a:p>
            <a:pPr indent="-174625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•"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Internal Index: Sin datos externos (SSE), cohesión, separación.</a:t>
            </a:r>
            <a:endParaRPr/>
          </a:p>
          <a:p>
            <a:pPr indent="-174625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•"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Relativo: Comprara resultados de clustering o clusters, puede usar medidas anteriores.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a6d850a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5a6d850a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5941a1343d_0_4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5941a1343d_0_4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5941a1343d_0_4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15941a1343d_0_4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5941a1343d_0_4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0" name="Google Shape;440;g15941a1343d_0_4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4625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•"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Para clusters bien separados, deberíamos tener algo parecido a una matriz diagonal en bloques</a:t>
            </a:r>
            <a:endParaRPr/>
          </a:p>
          <a:p>
            <a:pPr indent="-174625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•"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De lo contrario, se podrían observar patrones entre clusters que ayuden a encontrar la solución</a:t>
            </a:r>
            <a:endParaRPr/>
          </a:p>
          <a:p>
            <a:pPr indent="-174625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750"/>
              <a:buFont typeface="Helvetica Neue"/>
              <a:buChar char="•"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Tb se aplica a matrices de disimilitud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5941a1343d_0_4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15941a1343d_0_4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941a1343d_0_4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2" name="Google Shape;452;g15941a1343d_0_4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No son tan limpios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5941a1343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Grupos "significativos", "utiles" o ambos.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Si "significativos" es la meta entonces los clusters deben capturar la estructura natural de los datos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Otras veces es el punto de partida para por ejemplo "sumarización"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"Clustering para comprender", dividimos cosas en categorias y asignamos cosas a esas categorias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Clusters son las categorias</a:t>
            </a:r>
            <a:endParaRPr/>
          </a:p>
        </p:txBody>
      </p:sp>
      <p:sp>
        <p:nvSpPr>
          <p:cNvPr id="101" name="Google Shape;101;g15941a1343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5941a1343d_0_4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8" name="Google Shape;458;g15941a1343d_0_4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Aunque caro O(n**2), puede ser utilizado con muestreo.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Puede requerir sobre-muestreo de clusters pequeños y sub-muestreo de clusters grandes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941a1343d_0_4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15941a1343d_0_4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941a1343d_0_4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15941a1343d_0_4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5941a1343d_0_5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15941a1343d_0_5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5941a1343d_0_5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6" name="Google Shape;486;g15941a1343d_0_5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El promedio para todo i es un buen indicador de la bondad del clustering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5a39c2fe1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5a39c2fe1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941a1343d_0_5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15941a1343d_0_5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5941a1343d_0_5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15941a1343d_0_5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5a4378402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5a4378402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5a4378402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5a4378402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941a1343d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5941a1343d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5a43784025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5a43784025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5a4378402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5a4378402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5a43784025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5a4378402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5a4378402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5a4378402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5a43784025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5a4378402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5a4378402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5a4378402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5a4378402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5a4378402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5a4378402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5a4378402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37a075200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37a075200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37a075200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37a075200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5941a1343d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5941a1343d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37a075200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37a075200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37a075200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37a075200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37a075200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37a075200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37a075200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37a075200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37a075200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37a075200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37a075200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37a075200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37a075200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37a075200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37a075200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37a075200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7a075200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7a075200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37a075200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37a075200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5941a1343d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g15941a1343d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Clustering; encuentra agrupamientos “naturales” en los datos, sin que estos estén etiquetados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Encontrar Clases de manera automática.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Sólo se usa información sobre los objetos.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37a075200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37a075200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37a075200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37a075200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37a075200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37a075200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5941a1343d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5941a1343d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5941a1343d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5941a1343d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5941a1343d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15941a1343d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erriweather Sans"/>
                <a:ea typeface="Merriweather Sans"/>
                <a:cs typeface="Merriweather Sans"/>
                <a:sym typeface="Merriweather Sans"/>
              </a:rPr>
              <a:t>Marketing: identificar grupos diferentes de clientes, hacer marketing dirigido con esto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311700" y="4965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311700" y="2542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1"/>
          <p:cNvSpPr txBox="1"/>
          <p:nvPr/>
        </p:nvSpPr>
        <p:spPr>
          <a:xfrm>
            <a:off x="841793" y="4839225"/>
            <a:ext cx="5637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Summer Institutes in Computational Social Sciences  |   </a:t>
            </a:r>
            <a:r>
              <a:rPr b="1" i="0" lang="es" sz="900" u="none" cap="none" strike="noStrike">
                <a:solidFill>
                  <a:srgbClr val="2D8CA9"/>
                </a:solidFill>
                <a:latin typeface="Roboto"/>
                <a:ea typeface="Roboto"/>
                <a:cs typeface="Roboto"/>
                <a:sym typeface="Roboto"/>
              </a:rPr>
              <a:t>Santiago, Chile - Julio 2023	</a:t>
            </a:r>
            <a:endParaRPr b="1" i="0" sz="900" u="none" cap="none" strike="noStrike">
              <a:solidFill>
                <a:srgbClr val="2D8CA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831" y="4833880"/>
            <a:ext cx="719266" cy="2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8" name="Google Shape;68;p12"/>
          <p:cNvSpPr txBox="1"/>
          <p:nvPr/>
        </p:nvSpPr>
        <p:spPr>
          <a:xfrm>
            <a:off x="841793" y="4839225"/>
            <a:ext cx="5637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Summer Institutes in Computational Social Sciences  |   </a:t>
            </a:r>
            <a:r>
              <a:rPr b="1" i="0" lang="es" sz="900" u="none" cap="none" strike="noStrike">
                <a:solidFill>
                  <a:srgbClr val="2D8CA9"/>
                </a:solidFill>
                <a:latin typeface="Roboto"/>
                <a:ea typeface="Roboto"/>
                <a:cs typeface="Roboto"/>
                <a:sym typeface="Roboto"/>
              </a:rPr>
              <a:t>Santiago, Chile - Julio 2023	</a:t>
            </a:r>
            <a:endParaRPr b="1" i="0" sz="900" u="none" cap="none" strike="noStrike">
              <a:solidFill>
                <a:srgbClr val="2D8CA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831" y="4833880"/>
            <a:ext cx="719266" cy="2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_AND_BOD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>
            <a:lvl1pPr indent="-285750" lvl="0" marL="457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/>
            </a:lvl1pPr>
            <a:lvl2pPr indent="-2857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/>
            </a:lvl2pPr>
            <a:lvl3pPr indent="-285750" lvl="2" marL="1371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/>
            </a:lvl3pPr>
            <a:lvl4pPr indent="-285750" lvl="3" marL="1828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/>
            </a:lvl5pPr>
            <a:lvl6pPr indent="-285750" lvl="5" marL="2743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/>
            </a:lvl6pPr>
            <a:lvl7pPr indent="-285750" lvl="6" marL="3200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/>
            </a:lvl8pPr>
            <a:lvl9pPr indent="-285750" lvl="8" marL="41148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92500"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sz="12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rmAutofit fontScale="85000" lnSpcReduction="20000"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sz="10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" name="Google Shape;17;p3"/>
          <p:cNvSpPr txBox="1"/>
          <p:nvPr/>
        </p:nvSpPr>
        <p:spPr>
          <a:xfrm>
            <a:off x="841793" y="4823779"/>
            <a:ext cx="5637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Summer Institutes in Computational Social Sciences  |   </a:t>
            </a:r>
            <a:r>
              <a:rPr b="1" i="0" lang="es" sz="900" u="none" cap="none" strike="noStrike">
                <a:solidFill>
                  <a:srgbClr val="2D8CA9"/>
                </a:solidFill>
                <a:latin typeface="Roboto"/>
                <a:ea typeface="Roboto"/>
                <a:cs typeface="Roboto"/>
                <a:sym typeface="Roboto"/>
              </a:rPr>
              <a:t>Santiago, Chile - Julio 2023	</a:t>
            </a:r>
            <a:endParaRPr b="1" i="0" sz="900" u="none" cap="none" strike="noStrike">
              <a:solidFill>
                <a:srgbClr val="2D8CA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831" y="4833880"/>
            <a:ext cx="719266" cy="2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841793" y="4801640"/>
            <a:ext cx="5637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Summer Institutes in Computational Social Sciences  |   </a:t>
            </a:r>
            <a:r>
              <a:rPr b="1" i="0" lang="es" sz="900" u="none" cap="none" strike="noStrike">
                <a:solidFill>
                  <a:srgbClr val="2D8CA9"/>
                </a:solidFill>
                <a:latin typeface="Roboto"/>
                <a:ea typeface="Roboto"/>
                <a:cs typeface="Roboto"/>
                <a:sym typeface="Roboto"/>
              </a:rPr>
              <a:t>Santiago, Chile - Julio 2023	</a:t>
            </a:r>
            <a:endParaRPr b="1" i="0" sz="900" u="none" cap="none" strike="noStrike">
              <a:solidFill>
                <a:srgbClr val="2D8CA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831" y="4833880"/>
            <a:ext cx="719266" cy="2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" name="Google Shape;29;p5"/>
          <p:cNvSpPr txBox="1"/>
          <p:nvPr/>
        </p:nvSpPr>
        <p:spPr>
          <a:xfrm>
            <a:off x="841793" y="4839225"/>
            <a:ext cx="5637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Summer Institutes in Computational Social Sciences  |   </a:t>
            </a:r>
            <a:r>
              <a:rPr b="1" i="0" lang="es" sz="900" u="none" cap="none" strike="noStrike">
                <a:solidFill>
                  <a:srgbClr val="2D8CA9"/>
                </a:solidFill>
                <a:latin typeface="Roboto"/>
                <a:ea typeface="Roboto"/>
                <a:cs typeface="Roboto"/>
                <a:sym typeface="Roboto"/>
              </a:rPr>
              <a:t>Santiago, Chile - Julio 2023	</a:t>
            </a:r>
            <a:endParaRPr b="1" i="0" sz="900" u="none" cap="none" strike="noStrike">
              <a:solidFill>
                <a:srgbClr val="2D8CA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831" y="4833880"/>
            <a:ext cx="719266" cy="2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" name="Google Shape;34;p6"/>
          <p:cNvSpPr txBox="1"/>
          <p:nvPr/>
        </p:nvSpPr>
        <p:spPr>
          <a:xfrm>
            <a:off x="841793" y="4839225"/>
            <a:ext cx="5637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Summer Institutes in Computational Social Sciences  |   </a:t>
            </a:r>
            <a:r>
              <a:rPr b="1" i="0" lang="es" sz="900" u="none" cap="none" strike="noStrike">
                <a:solidFill>
                  <a:srgbClr val="2D8CA9"/>
                </a:solidFill>
                <a:latin typeface="Roboto"/>
                <a:ea typeface="Roboto"/>
                <a:cs typeface="Roboto"/>
                <a:sym typeface="Roboto"/>
              </a:rPr>
              <a:t>Santiago, Chile - Julio 2023	</a:t>
            </a:r>
            <a:endParaRPr b="1" i="0" sz="900" u="none" cap="none" strike="noStrike">
              <a:solidFill>
                <a:srgbClr val="2D8CA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831" y="4833880"/>
            <a:ext cx="719266" cy="2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7998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" name="Google Shape;40;p7"/>
          <p:cNvSpPr txBox="1"/>
          <p:nvPr/>
        </p:nvSpPr>
        <p:spPr>
          <a:xfrm>
            <a:off x="841793" y="4839225"/>
            <a:ext cx="5637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Summer Institutes in Computational Social Sciences  |   </a:t>
            </a:r>
            <a:r>
              <a:rPr b="1" i="0" lang="es" sz="900" u="none" cap="none" strike="noStrike">
                <a:solidFill>
                  <a:srgbClr val="2D8CA9"/>
                </a:solidFill>
                <a:latin typeface="Roboto"/>
                <a:ea typeface="Roboto"/>
                <a:cs typeface="Roboto"/>
                <a:sym typeface="Roboto"/>
              </a:rPr>
              <a:t>Santiago, Chile - Julio 2023	</a:t>
            </a:r>
            <a:endParaRPr b="1" i="0" sz="900" u="none" cap="none" strike="noStrike">
              <a:solidFill>
                <a:srgbClr val="2D8CA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831" y="4833880"/>
            <a:ext cx="719266" cy="2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5" name="Google Shape;45;p8"/>
          <p:cNvSpPr txBox="1"/>
          <p:nvPr/>
        </p:nvSpPr>
        <p:spPr>
          <a:xfrm>
            <a:off x="841793" y="4839225"/>
            <a:ext cx="5637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Summer Institutes in Computational Social Sciences  |   </a:t>
            </a:r>
            <a:r>
              <a:rPr b="1" i="0" lang="es" sz="900" u="none" cap="none" strike="noStrike">
                <a:solidFill>
                  <a:srgbClr val="2D8CA9"/>
                </a:solidFill>
                <a:latin typeface="Roboto"/>
                <a:ea typeface="Roboto"/>
                <a:cs typeface="Roboto"/>
                <a:sym typeface="Roboto"/>
              </a:rPr>
              <a:t>Santiago, Chile - Julio 2023	</a:t>
            </a:r>
            <a:endParaRPr b="1" i="0" sz="900" u="none" cap="none" strike="noStrike">
              <a:solidFill>
                <a:srgbClr val="2D8CA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" name="Google Shape;4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831" y="4833880"/>
            <a:ext cx="719266" cy="2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3" name="Google Shape;53;p9"/>
          <p:cNvSpPr txBox="1"/>
          <p:nvPr/>
        </p:nvSpPr>
        <p:spPr>
          <a:xfrm>
            <a:off x="841793" y="4839225"/>
            <a:ext cx="5637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Summer Institutes in Computational Social Sciences  |   </a:t>
            </a:r>
            <a:r>
              <a:rPr b="1" i="0" lang="es" sz="900" u="none" cap="none" strike="noStrike">
                <a:solidFill>
                  <a:srgbClr val="2D8CA9"/>
                </a:solidFill>
                <a:latin typeface="Roboto"/>
                <a:ea typeface="Roboto"/>
                <a:cs typeface="Roboto"/>
                <a:sym typeface="Roboto"/>
              </a:rPr>
              <a:t>Santiago, Chile - Julio 2023	</a:t>
            </a:r>
            <a:endParaRPr b="1" i="0" sz="900" u="none" cap="none" strike="noStrike">
              <a:solidFill>
                <a:srgbClr val="2D8CA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831" y="4833880"/>
            <a:ext cx="719266" cy="2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" name="Google Shape;58;p10"/>
          <p:cNvSpPr txBox="1"/>
          <p:nvPr/>
        </p:nvSpPr>
        <p:spPr>
          <a:xfrm>
            <a:off x="841793" y="4839225"/>
            <a:ext cx="5637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Summer Institutes in Computational Social Sciences  |   </a:t>
            </a:r>
            <a:r>
              <a:rPr b="1" i="0" lang="es" sz="900" u="none" cap="none" strike="noStrike">
                <a:solidFill>
                  <a:srgbClr val="2D8CA9"/>
                </a:solidFill>
                <a:latin typeface="Roboto"/>
                <a:ea typeface="Roboto"/>
                <a:cs typeface="Roboto"/>
                <a:sym typeface="Roboto"/>
              </a:rPr>
              <a:t>Santiago, Chile - Julio 2023	</a:t>
            </a:r>
            <a:endParaRPr b="1" i="0" sz="900" u="none" cap="none" strike="noStrike">
              <a:solidFill>
                <a:srgbClr val="2D8CA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831" y="4833880"/>
            <a:ext cx="719266" cy="2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CA9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2D8CA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cikit-learn.org/stable/modules/clustering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cs.put.poznan.pl/jstefanowski/sed/DM-7clusteringnew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cs.put.poznan.pl/jstefanowski/sed/DM-7clusteringnew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0" t="31091"/>
          <a:stretch/>
        </p:blipFill>
        <p:spPr>
          <a:xfrm rot="-6417855">
            <a:off x="5297678" y="86964"/>
            <a:ext cx="4734469" cy="333232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434239" y="1747075"/>
            <a:ext cx="60153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200">
                <a:solidFill>
                  <a:srgbClr val="3AB3B9"/>
                </a:solidFill>
                <a:latin typeface="Roboto"/>
                <a:ea typeface="Roboto"/>
                <a:cs typeface="Roboto"/>
                <a:sym typeface="Roboto"/>
              </a:rPr>
              <a:t>Modelos No Supervisados</a:t>
            </a:r>
            <a:endParaRPr b="1" sz="3200">
              <a:solidFill>
                <a:srgbClr val="3AB3B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200">
              <a:solidFill>
                <a:srgbClr val="3AB3B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200">
              <a:solidFill>
                <a:srgbClr val="3AB3B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rgbClr val="3AB3B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449917" y="2889775"/>
            <a:ext cx="60153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>
                <a:solidFill>
                  <a:srgbClr val="4F5E97"/>
                </a:solidFill>
                <a:latin typeface="Roboto"/>
                <a:ea typeface="Roboto"/>
                <a:cs typeface="Roboto"/>
                <a:sym typeface="Roboto"/>
              </a:rPr>
              <a:t>Hernán Sarmiento</a:t>
            </a:r>
            <a:endParaRPr b="0" i="0" sz="1600" u="none" cap="none" strike="noStrike">
              <a:solidFill>
                <a:srgbClr val="4F5E9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" sz="1600">
                <a:solidFill>
                  <a:srgbClr val="4F5E97"/>
                </a:solidFill>
                <a:latin typeface="Roboto"/>
                <a:ea typeface="Roboto"/>
                <a:cs typeface="Roboto"/>
                <a:sym typeface="Roboto"/>
              </a:rPr>
              <a:t>DCC UCH - IMFD, Chile</a:t>
            </a:r>
            <a:endParaRPr b="0" i="0" sz="1600" u="none" cap="none" strike="noStrike">
              <a:solidFill>
                <a:srgbClr val="4F5E9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4">
            <a:alphaModFix/>
          </a:blip>
          <a:srcRect b="27172" l="12764" r="11437" t="28194"/>
          <a:stretch/>
        </p:blipFill>
        <p:spPr>
          <a:xfrm>
            <a:off x="6312125" y="4496586"/>
            <a:ext cx="1142375" cy="5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5">
            <a:alphaModFix/>
          </a:blip>
          <a:srcRect b="16692" l="5637" r="6819" t="20219"/>
          <a:stretch/>
        </p:blipFill>
        <p:spPr>
          <a:xfrm>
            <a:off x="318767" y="4529389"/>
            <a:ext cx="1355628" cy="488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5700" y="4292483"/>
            <a:ext cx="1455350" cy="75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79228" y="4616650"/>
            <a:ext cx="1081477" cy="33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09875" y="4463641"/>
            <a:ext cx="1595825" cy="5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45025" y="4170618"/>
            <a:ext cx="1355628" cy="8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1475" y="155800"/>
            <a:ext cx="2108124" cy="111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s" sz="4100"/>
              <a:t>¿Qué es análisis de clusters?</a:t>
            </a:r>
            <a:endParaRPr/>
          </a:p>
        </p:txBody>
      </p:sp>
      <p:grpSp>
        <p:nvGrpSpPr>
          <p:cNvPr id="149" name="Google Shape;149;p25"/>
          <p:cNvGrpSpPr/>
          <p:nvPr/>
        </p:nvGrpSpPr>
        <p:grpSpPr>
          <a:xfrm>
            <a:off x="910827" y="1406425"/>
            <a:ext cx="7848904" cy="3207763"/>
            <a:chOff x="0" y="-1"/>
            <a:chExt cx="11163282" cy="6083374"/>
          </a:xfrm>
        </p:grpSpPr>
        <p:grpSp>
          <p:nvGrpSpPr>
            <p:cNvPr id="150" name="Google Shape;150;p25"/>
            <p:cNvGrpSpPr/>
            <p:nvPr/>
          </p:nvGrpSpPr>
          <p:grpSpPr>
            <a:xfrm>
              <a:off x="3154846" y="1534308"/>
              <a:ext cx="4853582" cy="4549065"/>
              <a:chOff x="0" y="0"/>
              <a:chExt cx="4853582" cy="4549065"/>
            </a:xfrm>
          </p:grpSpPr>
          <p:cxnSp>
            <p:nvCxnSpPr>
              <p:cNvPr id="151" name="Google Shape;151;p25"/>
              <p:cNvCxnSpPr/>
              <p:nvPr/>
            </p:nvCxnSpPr>
            <p:spPr>
              <a:xfrm>
                <a:off x="1456083" y="0"/>
                <a:ext cx="0" cy="3106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" name="Google Shape;152;p25"/>
              <p:cNvCxnSpPr/>
              <p:nvPr/>
            </p:nvCxnSpPr>
            <p:spPr>
              <a:xfrm>
                <a:off x="1456082" y="3106365"/>
                <a:ext cx="3397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" name="Google Shape;153;p25"/>
              <p:cNvCxnSpPr/>
              <p:nvPr/>
            </p:nvCxnSpPr>
            <p:spPr>
              <a:xfrm flipH="1">
                <a:off x="166984" y="3106365"/>
                <a:ext cx="1289100" cy="1442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</p:cxnSp>
          <p:sp>
            <p:nvSpPr>
              <p:cNvPr id="154" name="Google Shape;154;p25"/>
              <p:cNvSpPr/>
              <p:nvPr/>
            </p:nvSpPr>
            <p:spPr>
              <a:xfrm>
                <a:off x="2790825" y="906022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021EAA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5" name="Google Shape;155;p25"/>
              <p:cNvSpPr/>
              <p:nvPr/>
            </p:nvSpPr>
            <p:spPr>
              <a:xfrm>
                <a:off x="3154846" y="906022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021EAA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6" name="Google Shape;156;p25"/>
              <p:cNvSpPr/>
              <p:nvPr/>
            </p:nvSpPr>
            <p:spPr>
              <a:xfrm>
                <a:off x="3033505" y="517727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021EAA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7" name="Google Shape;157;p25"/>
              <p:cNvSpPr/>
              <p:nvPr/>
            </p:nvSpPr>
            <p:spPr>
              <a:xfrm>
                <a:off x="3033505" y="1294318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021EAA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8" name="Google Shape;158;p25"/>
              <p:cNvSpPr/>
              <p:nvPr/>
            </p:nvSpPr>
            <p:spPr>
              <a:xfrm>
                <a:off x="3640207" y="906022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021EAA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59" name="Google Shape;159;p25"/>
              <p:cNvSpPr/>
              <p:nvPr/>
            </p:nvSpPr>
            <p:spPr>
              <a:xfrm>
                <a:off x="3397526" y="647159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021EAA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0" name="Google Shape;160;p25"/>
              <p:cNvSpPr/>
              <p:nvPr/>
            </p:nvSpPr>
            <p:spPr>
              <a:xfrm>
                <a:off x="2548143" y="517727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021EAA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1" name="Google Shape;161;p25"/>
              <p:cNvSpPr/>
              <p:nvPr/>
            </p:nvSpPr>
            <p:spPr>
              <a:xfrm>
                <a:off x="3397526" y="1164887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021EAA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2" name="Google Shape;162;p25"/>
              <p:cNvSpPr/>
              <p:nvPr/>
            </p:nvSpPr>
            <p:spPr>
              <a:xfrm>
                <a:off x="2548143" y="1164887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021EAA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3" name="Google Shape;163;p25"/>
              <p:cNvSpPr/>
              <p:nvPr/>
            </p:nvSpPr>
            <p:spPr>
              <a:xfrm>
                <a:off x="0" y="1941478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FF2C79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4" name="Google Shape;164;p25"/>
              <p:cNvSpPr/>
              <p:nvPr/>
            </p:nvSpPr>
            <p:spPr>
              <a:xfrm>
                <a:off x="364020" y="2070909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FF2C79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5" name="Google Shape;165;p25"/>
              <p:cNvSpPr/>
              <p:nvPr/>
            </p:nvSpPr>
            <p:spPr>
              <a:xfrm>
                <a:off x="364020" y="2459205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FF2C79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6" name="Google Shape;166;p25"/>
              <p:cNvSpPr/>
              <p:nvPr/>
            </p:nvSpPr>
            <p:spPr>
              <a:xfrm>
                <a:off x="728041" y="2070909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FF2C79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7" name="Google Shape;167;p25"/>
              <p:cNvSpPr/>
              <p:nvPr/>
            </p:nvSpPr>
            <p:spPr>
              <a:xfrm>
                <a:off x="485360" y="1682613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FF2C79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8" name="Google Shape;168;p25"/>
              <p:cNvSpPr/>
              <p:nvPr/>
            </p:nvSpPr>
            <p:spPr>
              <a:xfrm>
                <a:off x="728041" y="2459205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FF2C79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69" name="Google Shape;169;p25"/>
              <p:cNvSpPr/>
              <p:nvPr/>
            </p:nvSpPr>
            <p:spPr>
              <a:xfrm>
                <a:off x="0" y="2329773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FF2C79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0" name="Google Shape;170;p25"/>
              <p:cNvSpPr/>
              <p:nvPr/>
            </p:nvSpPr>
            <p:spPr>
              <a:xfrm>
                <a:off x="3397526" y="2718070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49903D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1" name="Google Shape;171;p25"/>
              <p:cNvSpPr/>
              <p:nvPr/>
            </p:nvSpPr>
            <p:spPr>
              <a:xfrm>
                <a:off x="4125566" y="2847502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49903D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2" name="Google Shape;172;p25"/>
              <p:cNvSpPr/>
              <p:nvPr/>
            </p:nvSpPr>
            <p:spPr>
              <a:xfrm>
                <a:off x="3761546" y="3106365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49903D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3" name="Google Shape;173;p25"/>
              <p:cNvSpPr/>
              <p:nvPr/>
            </p:nvSpPr>
            <p:spPr>
              <a:xfrm>
                <a:off x="3397526" y="3365228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49903D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4" name="Google Shape;174;p25"/>
              <p:cNvSpPr/>
              <p:nvPr/>
            </p:nvSpPr>
            <p:spPr>
              <a:xfrm>
                <a:off x="3882887" y="3365228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49903D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5" name="Google Shape;175;p25"/>
              <p:cNvSpPr/>
              <p:nvPr/>
            </p:nvSpPr>
            <p:spPr>
              <a:xfrm flipH="1" rot="10800000">
                <a:off x="3397526" y="2976921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49903D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76" name="Google Shape;176;p25"/>
              <p:cNvSpPr/>
              <p:nvPr/>
            </p:nvSpPr>
            <p:spPr>
              <a:xfrm>
                <a:off x="3882887" y="2588638"/>
                <a:ext cx="242676" cy="258876"/>
              </a:xfrm>
              <a:custGeom>
                <a:rect b="b" l="l" r="r" t="t"/>
                <a:pathLst>
                  <a:path extrusionOk="0" h="21600" w="21600">
                    <a:moveTo>
                      <a:pt x="0" y="6326"/>
                    </a:moveTo>
                    <a:lnTo>
                      <a:pt x="6326" y="0"/>
                    </a:lnTo>
                    <a:lnTo>
                      <a:pt x="15274" y="0"/>
                    </a:lnTo>
                    <a:lnTo>
                      <a:pt x="21600" y="6326"/>
                    </a:lnTo>
                    <a:lnTo>
                      <a:pt x="21600" y="15274"/>
                    </a:lnTo>
                    <a:lnTo>
                      <a:pt x="15274" y="21600"/>
                    </a:lnTo>
                    <a:lnTo>
                      <a:pt x="6326" y="21600"/>
                    </a:lnTo>
                    <a:lnTo>
                      <a:pt x="0" y="15274"/>
                    </a:lnTo>
                    <a:close/>
                  </a:path>
                </a:pathLst>
              </a:custGeom>
              <a:solidFill>
                <a:srgbClr val="49903D"/>
              </a:solidFill>
              <a:ln cap="flat" cmpd="sng" w="9525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77" name="Google Shape;177;p25"/>
            <p:cNvGrpSpPr/>
            <p:nvPr/>
          </p:nvGrpSpPr>
          <p:grpSpPr>
            <a:xfrm>
              <a:off x="6309814" y="-1"/>
              <a:ext cx="4853468" cy="4271255"/>
              <a:chOff x="121" y="0"/>
              <a:chExt cx="4853468" cy="4271255"/>
            </a:xfrm>
          </p:grpSpPr>
          <p:cxnSp>
            <p:nvCxnSpPr>
              <p:cNvPr id="178" name="Google Shape;178;p25"/>
              <p:cNvCxnSpPr/>
              <p:nvPr/>
            </p:nvCxnSpPr>
            <p:spPr>
              <a:xfrm rot="10800000">
                <a:off x="121" y="3106355"/>
                <a:ext cx="363900" cy="11649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77A00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  <p:grpSp>
            <p:nvGrpSpPr>
              <p:cNvPr id="179" name="Google Shape;179;p25"/>
              <p:cNvGrpSpPr/>
              <p:nvPr/>
            </p:nvGrpSpPr>
            <p:grpSpPr>
              <a:xfrm>
                <a:off x="326121" y="0"/>
                <a:ext cx="4527468" cy="3640302"/>
                <a:chOff x="0" y="0"/>
                <a:chExt cx="4527468" cy="3640302"/>
              </a:xfrm>
            </p:grpSpPr>
            <p:sp>
              <p:nvSpPr>
                <p:cNvPr id="180" name="Google Shape;180;p25"/>
                <p:cNvSpPr/>
                <p:nvPr/>
              </p:nvSpPr>
              <p:spPr>
                <a:xfrm>
                  <a:off x="0" y="0"/>
                  <a:ext cx="4527468" cy="3640302"/>
                </a:xfrm>
                <a:custGeom>
                  <a:rect b="b" l="l" r="r" t="t"/>
                  <a:pathLst>
                    <a:path extrusionOk="0" h="21600" w="21600">
                      <a:moveTo>
                        <a:pt x="6549" y="0"/>
                      </a:moveTo>
                      <a:lnTo>
                        <a:pt x="9057" y="0"/>
                      </a:lnTo>
                      <a:lnTo>
                        <a:pt x="9057" y="0"/>
                      </a:lnTo>
                      <a:lnTo>
                        <a:pt x="12820" y="0"/>
                      </a:lnTo>
                      <a:lnTo>
                        <a:pt x="21600" y="0"/>
                      </a:lnTo>
                      <a:lnTo>
                        <a:pt x="21600" y="6272"/>
                      </a:lnTo>
                      <a:lnTo>
                        <a:pt x="21600" y="6272"/>
                      </a:lnTo>
                      <a:lnTo>
                        <a:pt x="21600" y="8960"/>
                      </a:lnTo>
                      <a:lnTo>
                        <a:pt x="21600" y="10752"/>
                      </a:lnTo>
                      <a:lnTo>
                        <a:pt x="12820" y="10752"/>
                      </a:lnTo>
                      <a:lnTo>
                        <a:pt x="0" y="21600"/>
                      </a:lnTo>
                      <a:lnTo>
                        <a:pt x="9057" y="10752"/>
                      </a:lnTo>
                      <a:lnTo>
                        <a:pt x="6549" y="10752"/>
                      </a:lnTo>
                      <a:lnTo>
                        <a:pt x="6549" y="8960"/>
                      </a:lnTo>
                      <a:lnTo>
                        <a:pt x="6549" y="6272"/>
                      </a:lnTo>
                      <a:lnTo>
                        <a:pt x="6549" y="6272"/>
                      </a:lnTo>
                      <a:close/>
                    </a:path>
                  </a:pathLst>
                </a:custGeom>
                <a:solidFill>
                  <a:srgbClr val="00FDFF"/>
                </a:solidFill>
                <a:ln cap="flat" cmpd="sng" w="25400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24550" lIns="24550" spcFirstLastPara="1" rIns="24550" wrap="square" tIns="245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t/>
                  </a:r>
                  <a:endParaRPr b="0" i="1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81;p25"/>
                <p:cNvSpPr txBox="1"/>
                <p:nvPr/>
              </p:nvSpPr>
              <p:spPr>
                <a:xfrm>
                  <a:off x="1372641" y="0"/>
                  <a:ext cx="3154800" cy="168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24550" lIns="24550" spcFirstLastPara="1" rIns="24550" wrap="square" tIns="245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Tahoma"/>
                    <a:buNone/>
                  </a:pPr>
                  <a:r>
                    <a:rPr b="0" i="0" lang="es" sz="1300" u="none" cap="none" strike="noStrike">
                      <a:solidFill>
                        <a:srgbClr val="000000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Distancias inter-cluster se maximizan</a:t>
                  </a:r>
                  <a:endParaRPr sz="900"/>
                </a:p>
              </p:txBody>
            </p:sp>
          </p:grpSp>
        </p:grpSp>
        <p:grpSp>
          <p:nvGrpSpPr>
            <p:cNvPr id="182" name="Google Shape;182;p25"/>
            <p:cNvGrpSpPr/>
            <p:nvPr/>
          </p:nvGrpSpPr>
          <p:grpSpPr>
            <a:xfrm>
              <a:off x="2548144" y="1682615"/>
              <a:ext cx="5217768" cy="3883043"/>
              <a:chOff x="0" y="0"/>
              <a:chExt cx="5217768" cy="3883043"/>
            </a:xfrm>
          </p:grpSpPr>
          <p:sp>
            <p:nvSpPr>
              <p:cNvPr id="183" name="Google Shape;183;p25"/>
              <p:cNvSpPr/>
              <p:nvPr/>
            </p:nvSpPr>
            <p:spPr>
              <a:xfrm>
                <a:off x="0" y="1035455"/>
                <a:ext cx="2062800" cy="1941600"/>
              </a:xfrm>
              <a:prstGeom prst="ellipse">
                <a:avLst/>
              </a:prstGeom>
              <a:noFill/>
              <a:ln cap="flat" cmpd="sng" w="25400">
                <a:solidFill>
                  <a:srgbClr val="FF26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84" name="Google Shape;184;p25"/>
              <p:cNvSpPr/>
              <p:nvPr/>
            </p:nvSpPr>
            <p:spPr>
              <a:xfrm>
                <a:off x="2790826" y="0"/>
                <a:ext cx="1820100" cy="1682700"/>
              </a:xfrm>
              <a:prstGeom prst="ellipse">
                <a:avLst/>
              </a:prstGeom>
              <a:noFill/>
              <a:ln cap="flat" cmpd="sng" w="25400">
                <a:solidFill>
                  <a:srgbClr val="FF26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85" name="Google Shape;185;p25"/>
              <p:cNvSpPr/>
              <p:nvPr/>
            </p:nvSpPr>
            <p:spPr>
              <a:xfrm>
                <a:off x="3518868" y="2200343"/>
                <a:ext cx="1698900" cy="1682700"/>
              </a:xfrm>
              <a:prstGeom prst="ellipse">
                <a:avLst/>
              </a:prstGeom>
              <a:noFill/>
              <a:ln cap="flat" cmpd="sng" w="25400">
                <a:solidFill>
                  <a:srgbClr val="FF26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186" name="Google Shape;186;p25"/>
            <p:cNvGrpSpPr/>
            <p:nvPr/>
          </p:nvGrpSpPr>
          <p:grpSpPr>
            <a:xfrm>
              <a:off x="0" y="517728"/>
              <a:ext cx="3640246" cy="2847503"/>
              <a:chOff x="0" y="0"/>
              <a:chExt cx="3640246" cy="2847503"/>
            </a:xfrm>
          </p:grpSpPr>
          <p:cxnSp>
            <p:nvCxnSpPr>
              <p:cNvPr id="187" name="Google Shape;187;p25"/>
              <p:cNvCxnSpPr/>
              <p:nvPr/>
            </p:nvCxnSpPr>
            <p:spPr>
              <a:xfrm flipH="1" rot="10800000">
                <a:off x="3154846" y="2588603"/>
                <a:ext cx="485400" cy="2589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D77A00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  <p:grpSp>
            <p:nvGrpSpPr>
              <p:cNvPr id="188" name="Google Shape;188;p25"/>
              <p:cNvGrpSpPr/>
              <p:nvPr/>
            </p:nvGrpSpPr>
            <p:grpSpPr>
              <a:xfrm>
                <a:off x="0" y="0"/>
                <a:ext cx="3352050" cy="2588598"/>
                <a:chOff x="0" y="0"/>
                <a:chExt cx="3352050" cy="2588598"/>
              </a:xfrm>
            </p:grpSpPr>
            <p:sp>
              <p:nvSpPr>
                <p:cNvPr id="189" name="Google Shape;189;p25"/>
                <p:cNvSpPr/>
                <p:nvPr/>
              </p:nvSpPr>
              <p:spPr>
                <a:xfrm>
                  <a:off x="0" y="0"/>
                  <a:ext cx="3352050" cy="2588598"/>
                </a:xfrm>
                <a:custGeom>
                  <a:rect b="b" l="l" r="r" t="t"/>
                  <a:pathLst>
                    <a:path extrusionOk="0" h="21600" w="21600">
                      <a:moveTo>
                        <a:pt x="0" y="0"/>
                      </a:moveTo>
                      <a:lnTo>
                        <a:pt x="11859" y="0"/>
                      </a:lnTo>
                      <a:lnTo>
                        <a:pt x="11859" y="0"/>
                      </a:lnTo>
                      <a:lnTo>
                        <a:pt x="16941" y="0"/>
                      </a:lnTo>
                      <a:lnTo>
                        <a:pt x="20329" y="0"/>
                      </a:lnTo>
                      <a:lnTo>
                        <a:pt x="20329" y="8820"/>
                      </a:lnTo>
                      <a:lnTo>
                        <a:pt x="20329" y="8820"/>
                      </a:lnTo>
                      <a:lnTo>
                        <a:pt x="20329" y="12600"/>
                      </a:lnTo>
                      <a:lnTo>
                        <a:pt x="20329" y="15120"/>
                      </a:lnTo>
                      <a:lnTo>
                        <a:pt x="16941" y="15120"/>
                      </a:lnTo>
                      <a:lnTo>
                        <a:pt x="21600" y="21600"/>
                      </a:lnTo>
                      <a:lnTo>
                        <a:pt x="11859" y="15120"/>
                      </a:lnTo>
                      <a:lnTo>
                        <a:pt x="0" y="15120"/>
                      </a:lnTo>
                      <a:lnTo>
                        <a:pt x="0" y="12600"/>
                      </a:lnTo>
                      <a:lnTo>
                        <a:pt x="0" y="8820"/>
                      </a:lnTo>
                      <a:lnTo>
                        <a:pt x="0" y="8820"/>
                      </a:lnTo>
                      <a:close/>
                    </a:path>
                  </a:pathLst>
                </a:custGeom>
                <a:solidFill>
                  <a:srgbClr val="00FDFF"/>
                </a:solidFill>
                <a:ln cap="flat" cmpd="sng" w="25400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24550" lIns="24550" spcFirstLastPara="1" rIns="24550" wrap="square" tIns="245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t/>
                  </a:r>
                  <a:endParaRPr b="0" i="1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25"/>
                <p:cNvSpPr txBox="1"/>
                <p:nvPr/>
              </p:nvSpPr>
              <p:spPr>
                <a:xfrm>
                  <a:off x="0" y="0"/>
                  <a:ext cx="3154800" cy="1682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24550" lIns="24550" spcFirstLastPara="1" rIns="24550" wrap="square" tIns="245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00"/>
                    <a:buFont typeface="Tahoma"/>
                    <a:buNone/>
                  </a:pPr>
                  <a:r>
                    <a:rPr b="0" i="0" lang="es" sz="1300" u="none" cap="none" strike="noStrike">
                      <a:solidFill>
                        <a:srgbClr val="000000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Distancias intra-cluster se minimizan</a:t>
                  </a:r>
                  <a:endParaRPr sz="900"/>
                </a:p>
              </p:txBody>
            </p:sp>
          </p:grp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s" sz="4100"/>
              <a:t>La noción de cluster puede ser ambigua</a:t>
            </a:r>
            <a:endParaRPr/>
          </a:p>
        </p:txBody>
      </p:sp>
      <p:grpSp>
        <p:nvGrpSpPr>
          <p:cNvPr id="196" name="Google Shape;196;p26"/>
          <p:cNvGrpSpPr/>
          <p:nvPr/>
        </p:nvGrpSpPr>
        <p:grpSpPr>
          <a:xfrm>
            <a:off x="500062" y="1761311"/>
            <a:ext cx="3564875" cy="1340969"/>
            <a:chOff x="-1" y="-132"/>
            <a:chExt cx="5070225" cy="2543085"/>
          </a:xfrm>
        </p:grpSpPr>
        <p:grpSp>
          <p:nvGrpSpPr>
            <p:cNvPr id="197" name="Google Shape;197;p26"/>
            <p:cNvGrpSpPr/>
            <p:nvPr/>
          </p:nvGrpSpPr>
          <p:grpSpPr>
            <a:xfrm>
              <a:off x="-1" y="-132"/>
              <a:ext cx="5070225" cy="1441498"/>
              <a:chOff x="0" y="-132"/>
              <a:chExt cx="5070225" cy="1441498"/>
            </a:xfrm>
          </p:grpSpPr>
          <p:sp>
            <p:nvSpPr>
              <p:cNvPr id="198" name="Google Shape;198;p26"/>
              <p:cNvSpPr/>
              <p:nvPr/>
            </p:nvSpPr>
            <p:spPr>
              <a:xfrm>
                <a:off x="4042272" y="968259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99" name="Google Shape;199;p26"/>
              <p:cNvSpPr/>
              <p:nvPr/>
            </p:nvSpPr>
            <p:spPr>
              <a:xfrm>
                <a:off x="3557200" y="1218132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0" name="Google Shape;200;p26"/>
              <p:cNvSpPr/>
              <p:nvPr/>
            </p:nvSpPr>
            <p:spPr>
              <a:xfrm>
                <a:off x="3853633" y="1249366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1" name="Google Shape;201;p26"/>
              <p:cNvSpPr/>
              <p:nvPr/>
            </p:nvSpPr>
            <p:spPr>
              <a:xfrm>
                <a:off x="3745839" y="999493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2" name="Google Shape;202;p26"/>
              <p:cNvSpPr/>
              <p:nvPr/>
            </p:nvSpPr>
            <p:spPr>
              <a:xfrm>
                <a:off x="3584149" y="406044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3" name="Google Shape;203;p26"/>
              <p:cNvSpPr/>
              <p:nvPr/>
            </p:nvSpPr>
            <p:spPr>
              <a:xfrm>
                <a:off x="3260767" y="281107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4" name="Google Shape;204;p26"/>
              <p:cNvSpPr/>
              <p:nvPr/>
            </p:nvSpPr>
            <p:spPr>
              <a:xfrm>
                <a:off x="3422458" y="0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>
                <a:off x="4473448" y="937024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6" name="Google Shape;206;p26"/>
              <p:cNvSpPr/>
              <p:nvPr/>
            </p:nvSpPr>
            <p:spPr>
              <a:xfrm>
                <a:off x="4904625" y="718385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7" name="Google Shape;207;p26"/>
              <p:cNvSpPr/>
              <p:nvPr/>
            </p:nvSpPr>
            <p:spPr>
              <a:xfrm>
                <a:off x="4473448" y="530980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8" name="Google Shape;208;p26"/>
              <p:cNvSpPr/>
              <p:nvPr/>
            </p:nvSpPr>
            <p:spPr>
              <a:xfrm flipH="1" rot="10800000">
                <a:off x="781506" y="280975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9" name="Google Shape;209;p26"/>
              <p:cNvSpPr/>
              <p:nvPr/>
            </p:nvSpPr>
            <p:spPr>
              <a:xfrm flipH="1" rot="10800000">
                <a:off x="296433" y="31102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10" name="Google Shape;210;p26"/>
              <p:cNvSpPr/>
              <p:nvPr/>
            </p:nvSpPr>
            <p:spPr>
              <a:xfrm flipH="1" rot="10800000">
                <a:off x="592866" y="-132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11" name="Google Shape;211;p26"/>
              <p:cNvSpPr/>
              <p:nvPr/>
            </p:nvSpPr>
            <p:spPr>
              <a:xfrm flipH="1" rot="10800000">
                <a:off x="485072" y="249741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12" name="Google Shape;212;p26"/>
              <p:cNvSpPr/>
              <p:nvPr/>
            </p:nvSpPr>
            <p:spPr>
              <a:xfrm flipH="1" rot="10800000">
                <a:off x="323381" y="843190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13" name="Google Shape;213;p26"/>
              <p:cNvSpPr/>
              <p:nvPr/>
            </p:nvSpPr>
            <p:spPr>
              <a:xfrm flipH="1" rot="10800000">
                <a:off x="0" y="968127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14" name="Google Shape;214;p26"/>
              <p:cNvSpPr/>
              <p:nvPr/>
            </p:nvSpPr>
            <p:spPr>
              <a:xfrm flipH="1" rot="10800000">
                <a:off x="161690" y="1249234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15" name="Google Shape;215;p26"/>
              <p:cNvSpPr/>
              <p:nvPr/>
            </p:nvSpPr>
            <p:spPr>
              <a:xfrm flipH="1" rot="10800000">
                <a:off x="1212682" y="312209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16" name="Google Shape;216;p26"/>
              <p:cNvSpPr/>
              <p:nvPr/>
            </p:nvSpPr>
            <p:spPr>
              <a:xfrm flipH="1" rot="10800000">
                <a:off x="1643857" y="530849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17" name="Google Shape;217;p26"/>
              <p:cNvSpPr/>
              <p:nvPr/>
            </p:nvSpPr>
            <p:spPr>
              <a:xfrm flipH="1" rot="10800000">
                <a:off x="1212682" y="718253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218" name="Google Shape;218;p26"/>
            <p:cNvSpPr txBox="1"/>
            <p:nvPr/>
          </p:nvSpPr>
          <p:spPr>
            <a:xfrm>
              <a:off x="1264565" y="2029053"/>
              <a:ext cx="2116200" cy="5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550" lIns="24550" spcFirstLastPara="1" rIns="24550" wrap="square" tIns="245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b="0" i="1" lang="es" sz="12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¿Cuántos clusters?</a:t>
              </a:r>
              <a:endParaRPr sz="11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s" sz="4100"/>
              <a:t>La noción de cluster puede ser ambigua</a:t>
            </a:r>
            <a:endParaRPr/>
          </a:p>
        </p:txBody>
      </p:sp>
      <p:grpSp>
        <p:nvGrpSpPr>
          <p:cNvPr id="224" name="Google Shape;224;p27"/>
          <p:cNvGrpSpPr/>
          <p:nvPr/>
        </p:nvGrpSpPr>
        <p:grpSpPr>
          <a:xfrm>
            <a:off x="499982" y="1761311"/>
            <a:ext cx="8134816" cy="3214965"/>
            <a:chOff x="-114" y="-132"/>
            <a:chExt cx="11569927" cy="6097031"/>
          </a:xfrm>
        </p:grpSpPr>
        <p:grpSp>
          <p:nvGrpSpPr>
            <p:cNvPr id="225" name="Google Shape;225;p27"/>
            <p:cNvGrpSpPr/>
            <p:nvPr/>
          </p:nvGrpSpPr>
          <p:grpSpPr>
            <a:xfrm>
              <a:off x="-1" y="-132"/>
              <a:ext cx="5070225" cy="1441498"/>
              <a:chOff x="0" y="-132"/>
              <a:chExt cx="5070225" cy="1441498"/>
            </a:xfrm>
          </p:grpSpPr>
          <p:sp>
            <p:nvSpPr>
              <p:cNvPr id="226" name="Google Shape;226;p27"/>
              <p:cNvSpPr/>
              <p:nvPr/>
            </p:nvSpPr>
            <p:spPr>
              <a:xfrm>
                <a:off x="4042272" y="968259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27" name="Google Shape;227;p27"/>
              <p:cNvSpPr/>
              <p:nvPr/>
            </p:nvSpPr>
            <p:spPr>
              <a:xfrm>
                <a:off x="3557200" y="1218132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28" name="Google Shape;228;p27"/>
              <p:cNvSpPr/>
              <p:nvPr/>
            </p:nvSpPr>
            <p:spPr>
              <a:xfrm>
                <a:off x="3853633" y="1249366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29" name="Google Shape;229;p27"/>
              <p:cNvSpPr/>
              <p:nvPr/>
            </p:nvSpPr>
            <p:spPr>
              <a:xfrm>
                <a:off x="3745839" y="999493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0" name="Google Shape;230;p27"/>
              <p:cNvSpPr/>
              <p:nvPr/>
            </p:nvSpPr>
            <p:spPr>
              <a:xfrm>
                <a:off x="3584149" y="406044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1" name="Google Shape;231;p27"/>
              <p:cNvSpPr/>
              <p:nvPr/>
            </p:nvSpPr>
            <p:spPr>
              <a:xfrm>
                <a:off x="3260767" y="281107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2" name="Google Shape;232;p27"/>
              <p:cNvSpPr/>
              <p:nvPr/>
            </p:nvSpPr>
            <p:spPr>
              <a:xfrm>
                <a:off x="3422458" y="0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3" name="Google Shape;233;p27"/>
              <p:cNvSpPr/>
              <p:nvPr/>
            </p:nvSpPr>
            <p:spPr>
              <a:xfrm>
                <a:off x="4473448" y="937024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4" name="Google Shape;234;p27"/>
              <p:cNvSpPr/>
              <p:nvPr/>
            </p:nvSpPr>
            <p:spPr>
              <a:xfrm>
                <a:off x="4904625" y="718385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5" name="Google Shape;235;p27"/>
              <p:cNvSpPr/>
              <p:nvPr/>
            </p:nvSpPr>
            <p:spPr>
              <a:xfrm>
                <a:off x="4473448" y="530980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6" name="Google Shape;236;p27"/>
              <p:cNvSpPr/>
              <p:nvPr/>
            </p:nvSpPr>
            <p:spPr>
              <a:xfrm flipH="1" rot="10800000">
                <a:off x="781506" y="280975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7" name="Google Shape;237;p27"/>
              <p:cNvSpPr/>
              <p:nvPr/>
            </p:nvSpPr>
            <p:spPr>
              <a:xfrm flipH="1" rot="10800000">
                <a:off x="296433" y="31102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8" name="Google Shape;238;p27"/>
              <p:cNvSpPr/>
              <p:nvPr/>
            </p:nvSpPr>
            <p:spPr>
              <a:xfrm flipH="1" rot="10800000">
                <a:off x="592866" y="-132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39" name="Google Shape;239;p27"/>
              <p:cNvSpPr/>
              <p:nvPr/>
            </p:nvSpPr>
            <p:spPr>
              <a:xfrm flipH="1" rot="10800000">
                <a:off x="485072" y="249741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40" name="Google Shape;240;p27"/>
              <p:cNvSpPr/>
              <p:nvPr/>
            </p:nvSpPr>
            <p:spPr>
              <a:xfrm flipH="1" rot="10800000">
                <a:off x="323381" y="843190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41" name="Google Shape;241;p27"/>
              <p:cNvSpPr/>
              <p:nvPr/>
            </p:nvSpPr>
            <p:spPr>
              <a:xfrm flipH="1" rot="10800000">
                <a:off x="0" y="968127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42" name="Google Shape;242;p27"/>
              <p:cNvSpPr/>
              <p:nvPr/>
            </p:nvSpPr>
            <p:spPr>
              <a:xfrm flipH="1" rot="10800000">
                <a:off x="161690" y="1249234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43" name="Google Shape;243;p27"/>
              <p:cNvSpPr/>
              <p:nvPr/>
            </p:nvSpPr>
            <p:spPr>
              <a:xfrm flipH="1" rot="10800000">
                <a:off x="1212682" y="312209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44" name="Google Shape;244;p27"/>
              <p:cNvSpPr/>
              <p:nvPr/>
            </p:nvSpPr>
            <p:spPr>
              <a:xfrm flipH="1" rot="10800000">
                <a:off x="1643857" y="530849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45" name="Google Shape;245;p27"/>
              <p:cNvSpPr/>
              <p:nvPr/>
            </p:nvSpPr>
            <p:spPr>
              <a:xfrm flipH="1" rot="10800000">
                <a:off x="1212682" y="718253"/>
                <a:ext cx="165600" cy="1920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8100" rotWithShape="0" dir="5400000" dist="25400">
                  <a:srgbClr val="000000">
                    <a:alpha val="498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Helvetica Neue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246" name="Google Shape;246;p27"/>
            <p:cNvGrpSpPr/>
            <p:nvPr/>
          </p:nvGrpSpPr>
          <p:grpSpPr>
            <a:xfrm>
              <a:off x="6480283" y="3887978"/>
              <a:ext cx="5070029" cy="2208921"/>
              <a:chOff x="-1" y="0"/>
              <a:chExt cx="5070029" cy="2208921"/>
            </a:xfrm>
          </p:grpSpPr>
          <p:grpSp>
            <p:nvGrpSpPr>
              <p:cNvPr id="247" name="Google Shape;247;p27"/>
              <p:cNvGrpSpPr/>
              <p:nvPr/>
            </p:nvGrpSpPr>
            <p:grpSpPr>
              <a:xfrm>
                <a:off x="-1" y="0"/>
                <a:ext cx="5070029" cy="1446820"/>
                <a:chOff x="0" y="0"/>
                <a:chExt cx="5070029" cy="1446820"/>
              </a:xfrm>
            </p:grpSpPr>
            <p:sp>
              <p:nvSpPr>
                <p:cNvPr id="248" name="Google Shape;248;p27"/>
                <p:cNvSpPr/>
                <p:nvPr/>
              </p:nvSpPr>
              <p:spPr>
                <a:xfrm>
                  <a:off x="4042656" y="971994"/>
                  <a:ext cx="165900" cy="192600"/>
                </a:xfrm>
                <a:prstGeom prst="diamond">
                  <a:avLst/>
                </a:prstGeom>
                <a:solidFill>
                  <a:srgbClr val="FFD3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49" name="Google Shape;249;p27"/>
                <p:cNvSpPr/>
                <p:nvPr/>
              </p:nvSpPr>
              <p:spPr>
                <a:xfrm>
                  <a:off x="3556575" y="1223372"/>
                  <a:ext cx="165900" cy="192600"/>
                </a:xfrm>
                <a:prstGeom prst="diamond">
                  <a:avLst/>
                </a:prstGeom>
                <a:solidFill>
                  <a:srgbClr val="FFD3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50" name="Google Shape;250;p27"/>
                <p:cNvSpPr/>
                <p:nvPr/>
              </p:nvSpPr>
              <p:spPr>
                <a:xfrm>
                  <a:off x="3852555" y="1254096"/>
                  <a:ext cx="165900" cy="192600"/>
                </a:xfrm>
                <a:prstGeom prst="diamond">
                  <a:avLst/>
                </a:prstGeom>
                <a:solidFill>
                  <a:srgbClr val="FFD3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51" name="Google Shape;251;p27"/>
                <p:cNvSpPr/>
                <p:nvPr/>
              </p:nvSpPr>
              <p:spPr>
                <a:xfrm>
                  <a:off x="3746675" y="1002719"/>
                  <a:ext cx="163500" cy="192600"/>
                </a:xfrm>
                <a:prstGeom prst="diamond">
                  <a:avLst/>
                </a:prstGeom>
                <a:solidFill>
                  <a:srgbClr val="FFD3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52" name="Google Shape;252;p27"/>
                <p:cNvSpPr/>
                <p:nvPr/>
              </p:nvSpPr>
              <p:spPr>
                <a:xfrm>
                  <a:off x="3583044" y="407790"/>
                  <a:ext cx="165900" cy="192600"/>
                </a:xfrm>
                <a:prstGeom prst="star5">
                  <a:avLst>
                    <a:gd fmla="val 19098" name="adj"/>
                    <a:gd fmla="val 105146" name="hf"/>
                    <a:gd fmla="val 110557" name="vf"/>
                  </a:avLst>
                </a:prstGeom>
                <a:solidFill>
                  <a:srgbClr val="021EAA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53" name="Google Shape;253;p27"/>
                <p:cNvSpPr/>
                <p:nvPr/>
              </p:nvSpPr>
              <p:spPr>
                <a:xfrm>
                  <a:off x="3260595" y="282103"/>
                  <a:ext cx="165900" cy="192600"/>
                </a:xfrm>
                <a:prstGeom prst="star5">
                  <a:avLst>
                    <a:gd fmla="val 19098" name="adj"/>
                    <a:gd fmla="val 105146" name="hf"/>
                    <a:gd fmla="val 110557" name="vf"/>
                  </a:avLst>
                </a:prstGeom>
                <a:solidFill>
                  <a:srgbClr val="021EAA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54" name="Google Shape;254;p27"/>
                <p:cNvSpPr/>
                <p:nvPr/>
              </p:nvSpPr>
              <p:spPr>
                <a:xfrm>
                  <a:off x="3421819" y="0"/>
                  <a:ext cx="165900" cy="192600"/>
                </a:xfrm>
                <a:prstGeom prst="star5">
                  <a:avLst>
                    <a:gd fmla="val 19098" name="adj"/>
                    <a:gd fmla="val 105146" name="hf"/>
                    <a:gd fmla="val 110557" name="vf"/>
                  </a:avLst>
                </a:prstGeom>
                <a:solidFill>
                  <a:srgbClr val="021EAA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55" name="Google Shape;255;p27"/>
                <p:cNvSpPr/>
                <p:nvPr/>
              </p:nvSpPr>
              <p:spPr>
                <a:xfrm>
                  <a:off x="4473391" y="941270"/>
                  <a:ext cx="165900" cy="192600"/>
                </a:xfrm>
                <a:prstGeom prst="diamond">
                  <a:avLst/>
                </a:prstGeom>
                <a:solidFill>
                  <a:srgbClr val="FFD3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56" name="Google Shape;256;p27"/>
                <p:cNvSpPr/>
                <p:nvPr/>
              </p:nvSpPr>
              <p:spPr>
                <a:xfrm>
                  <a:off x="4904129" y="720616"/>
                  <a:ext cx="165900" cy="192600"/>
                </a:xfrm>
                <a:prstGeom prst="diamond">
                  <a:avLst/>
                </a:prstGeom>
                <a:solidFill>
                  <a:srgbClr val="FFD3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57" name="Google Shape;257;p27"/>
                <p:cNvSpPr/>
                <p:nvPr/>
              </p:nvSpPr>
              <p:spPr>
                <a:xfrm>
                  <a:off x="4473391" y="533479"/>
                  <a:ext cx="165900" cy="192600"/>
                </a:xfrm>
                <a:prstGeom prst="diamond">
                  <a:avLst/>
                </a:prstGeom>
                <a:solidFill>
                  <a:srgbClr val="FFD3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58" name="Google Shape;258;p27"/>
                <p:cNvSpPr/>
                <p:nvPr/>
              </p:nvSpPr>
              <p:spPr>
                <a:xfrm flipH="1" rot="10800000">
                  <a:off x="782061" y="282227"/>
                  <a:ext cx="165900" cy="192600"/>
                </a:xfrm>
                <a:prstGeom prst="star4">
                  <a:avLst>
                    <a:gd fmla="val 12500" name="adj"/>
                  </a:avLst>
                </a:prstGeom>
                <a:solidFill>
                  <a:srgbClr val="FF26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59" name="Google Shape;259;p27"/>
                <p:cNvSpPr/>
                <p:nvPr/>
              </p:nvSpPr>
              <p:spPr>
                <a:xfrm flipH="1" rot="10800000">
                  <a:off x="295980" y="30848"/>
                  <a:ext cx="165900" cy="192600"/>
                </a:xfrm>
                <a:prstGeom prst="star4">
                  <a:avLst>
                    <a:gd fmla="val 12500" name="adj"/>
                  </a:avLst>
                </a:prstGeom>
                <a:solidFill>
                  <a:srgbClr val="FF26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60" name="Google Shape;260;p27"/>
                <p:cNvSpPr/>
                <p:nvPr/>
              </p:nvSpPr>
              <p:spPr>
                <a:xfrm flipH="1" rot="10800000">
                  <a:off x="591960" y="124"/>
                  <a:ext cx="165900" cy="192600"/>
                </a:xfrm>
                <a:prstGeom prst="star4">
                  <a:avLst>
                    <a:gd fmla="val 12500" name="adj"/>
                  </a:avLst>
                </a:prstGeom>
                <a:solidFill>
                  <a:srgbClr val="FF26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61" name="Google Shape;261;p27"/>
                <p:cNvSpPr/>
                <p:nvPr/>
              </p:nvSpPr>
              <p:spPr>
                <a:xfrm flipH="1" rot="10800000">
                  <a:off x="486081" y="251502"/>
                  <a:ext cx="163500" cy="192600"/>
                </a:xfrm>
                <a:prstGeom prst="star4">
                  <a:avLst>
                    <a:gd fmla="val 12500" name="adj"/>
                  </a:avLst>
                </a:prstGeom>
                <a:solidFill>
                  <a:srgbClr val="FF26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62" name="Google Shape;262;p27"/>
                <p:cNvSpPr/>
                <p:nvPr/>
              </p:nvSpPr>
              <p:spPr>
                <a:xfrm flipH="1" rot="10800000">
                  <a:off x="322450" y="846304"/>
                  <a:ext cx="166050" cy="192726"/>
                </a:xfrm>
                <a:custGeom>
                  <a:rect b="b" l="l" r="r" t="t"/>
                  <a:pathLst>
                    <a:path extrusionOk="0" h="21600" w="21600">
                      <a:moveTo>
                        <a:pt x="0" y="21600"/>
                      </a:moveTo>
                      <a:lnTo>
                        <a:pt x="108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4180FF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63" name="Google Shape;263;p27"/>
                <p:cNvSpPr/>
                <p:nvPr/>
              </p:nvSpPr>
              <p:spPr>
                <a:xfrm flipH="1" rot="10800000">
                  <a:off x="0" y="971993"/>
                  <a:ext cx="166050" cy="192726"/>
                </a:xfrm>
                <a:custGeom>
                  <a:rect b="b" l="l" r="r" t="t"/>
                  <a:pathLst>
                    <a:path extrusionOk="0" h="21600" w="21600">
                      <a:moveTo>
                        <a:pt x="0" y="21600"/>
                      </a:moveTo>
                      <a:lnTo>
                        <a:pt x="108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4180FF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64" name="Google Shape;264;p27"/>
                <p:cNvSpPr/>
                <p:nvPr/>
              </p:nvSpPr>
              <p:spPr>
                <a:xfrm flipH="1" rot="10800000">
                  <a:off x="161225" y="1254094"/>
                  <a:ext cx="166050" cy="192726"/>
                </a:xfrm>
                <a:custGeom>
                  <a:rect b="b" l="l" r="r" t="t"/>
                  <a:pathLst>
                    <a:path extrusionOk="0" h="21600" w="21600">
                      <a:moveTo>
                        <a:pt x="0" y="21600"/>
                      </a:moveTo>
                      <a:lnTo>
                        <a:pt x="108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4180FF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65" name="Google Shape;265;p27"/>
                <p:cNvSpPr/>
                <p:nvPr/>
              </p:nvSpPr>
              <p:spPr>
                <a:xfrm flipH="1" rot="10800000">
                  <a:off x="1212797" y="312950"/>
                  <a:ext cx="165900" cy="192600"/>
                </a:xfrm>
                <a:prstGeom prst="star4">
                  <a:avLst>
                    <a:gd fmla="val 12500" name="adj"/>
                  </a:avLst>
                </a:prstGeom>
                <a:solidFill>
                  <a:srgbClr val="FF26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66" name="Google Shape;266;p27"/>
                <p:cNvSpPr/>
                <p:nvPr/>
              </p:nvSpPr>
              <p:spPr>
                <a:xfrm flipH="1" rot="10800000">
                  <a:off x="1643532" y="533604"/>
                  <a:ext cx="165900" cy="192600"/>
                </a:xfrm>
                <a:prstGeom prst="star4">
                  <a:avLst>
                    <a:gd fmla="val 12500" name="adj"/>
                  </a:avLst>
                </a:prstGeom>
                <a:solidFill>
                  <a:srgbClr val="FF26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67" name="Google Shape;267;p27"/>
                <p:cNvSpPr/>
                <p:nvPr/>
              </p:nvSpPr>
              <p:spPr>
                <a:xfrm flipH="1" rot="10800000">
                  <a:off x="1212797" y="720741"/>
                  <a:ext cx="165900" cy="192600"/>
                </a:xfrm>
                <a:prstGeom prst="star4">
                  <a:avLst>
                    <a:gd fmla="val 12500" name="adj"/>
                  </a:avLst>
                </a:prstGeom>
                <a:solidFill>
                  <a:srgbClr val="FF26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268" name="Google Shape;268;p27"/>
              <p:cNvSpPr txBox="1"/>
              <p:nvPr/>
            </p:nvSpPr>
            <p:spPr>
              <a:xfrm>
                <a:off x="1838155" y="1695021"/>
                <a:ext cx="1393800" cy="5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4550" lIns="24550" spcFirstLastPara="1" rIns="24550" wrap="square" tIns="24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Times New Roman"/>
                  <a:buNone/>
                </a:pPr>
                <a:r>
                  <a:rPr b="0" i="1" lang="es" sz="12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Cuatro Clusters </a:t>
                </a:r>
                <a:endParaRPr sz="1200"/>
              </a:p>
            </p:txBody>
          </p:sp>
        </p:grpSp>
        <p:grpSp>
          <p:nvGrpSpPr>
            <p:cNvPr id="269" name="Google Shape;269;p27"/>
            <p:cNvGrpSpPr/>
            <p:nvPr/>
          </p:nvGrpSpPr>
          <p:grpSpPr>
            <a:xfrm>
              <a:off x="-114" y="3887978"/>
              <a:ext cx="5070141" cy="2116732"/>
              <a:chOff x="-113" y="0"/>
              <a:chExt cx="5070141" cy="2116732"/>
            </a:xfrm>
          </p:grpSpPr>
          <p:grpSp>
            <p:nvGrpSpPr>
              <p:cNvPr id="270" name="Google Shape;270;p27"/>
              <p:cNvGrpSpPr/>
              <p:nvPr/>
            </p:nvGrpSpPr>
            <p:grpSpPr>
              <a:xfrm>
                <a:off x="-113" y="0"/>
                <a:ext cx="5070141" cy="1441234"/>
                <a:chOff x="-112" y="0"/>
                <a:chExt cx="5070141" cy="1441234"/>
              </a:xfrm>
            </p:grpSpPr>
            <p:sp>
              <p:nvSpPr>
                <p:cNvPr id="271" name="Google Shape;271;p27"/>
                <p:cNvSpPr/>
                <p:nvPr/>
              </p:nvSpPr>
              <p:spPr>
                <a:xfrm>
                  <a:off x="4042658" y="969201"/>
                  <a:ext cx="165900" cy="1899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4180FF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72" name="Google Shape;272;p27"/>
                <p:cNvSpPr/>
                <p:nvPr/>
              </p:nvSpPr>
              <p:spPr>
                <a:xfrm>
                  <a:off x="3556576" y="1217786"/>
                  <a:ext cx="165900" cy="192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4180FF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73" name="Google Shape;273;p27"/>
                <p:cNvSpPr/>
                <p:nvPr/>
              </p:nvSpPr>
              <p:spPr>
                <a:xfrm>
                  <a:off x="3852556" y="1248510"/>
                  <a:ext cx="165900" cy="192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4180FF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74" name="Google Shape;274;p27"/>
                <p:cNvSpPr/>
                <p:nvPr/>
              </p:nvSpPr>
              <p:spPr>
                <a:xfrm>
                  <a:off x="3746678" y="999925"/>
                  <a:ext cx="163500" cy="192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4180FF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75" name="Google Shape;275;p27"/>
                <p:cNvSpPr/>
                <p:nvPr/>
              </p:nvSpPr>
              <p:spPr>
                <a:xfrm>
                  <a:off x="3583046" y="404997"/>
                  <a:ext cx="165900" cy="192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4180FF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76" name="Google Shape;276;p27"/>
                <p:cNvSpPr/>
                <p:nvPr/>
              </p:nvSpPr>
              <p:spPr>
                <a:xfrm>
                  <a:off x="3260595" y="282101"/>
                  <a:ext cx="165900" cy="1899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4180FF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77" name="Google Shape;277;p27"/>
                <p:cNvSpPr/>
                <p:nvPr/>
              </p:nvSpPr>
              <p:spPr>
                <a:xfrm>
                  <a:off x="3421821" y="0"/>
                  <a:ext cx="165900" cy="192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4180FF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78" name="Google Shape;278;p27"/>
                <p:cNvSpPr/>
                <p:nvPr/>
              </p:nvSpPr>
              <p:spPr>
                <a:xfrm>
                  <a:off x="4473394" y="935684"/>
                  <a:ext cx="165900" cy="192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4180FF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79" name="Google Shape;279;p27"/>
                <p:cNvSpPr/>
                <p:nvPr/>
              </p:nvSpPr>
              <p:spPr>
                <a:xfrm>
                  <a:off x="4904129" y="717823"/>
                  <a:ext cx="165900" cy="192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4180FF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80" name="Google Shape;280;p27"/>
                <p:cNvSpPr/>
                <p:nvPr/>
              </p:nvSpPr>
              <p:spPr>
                <a:xfrm>
                  <a:off x="4473394" y="530686"/>
                  <a:ext cx="165900" cy="192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4180FF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81" name="Google Shape;281;p27"/>
                <p:cNvSpPr/>
                <p:nvPr/>
              </p:nvSpPr>
              <p:spPr>
                <a:xfrm rot="10800000">
                  <a:off x="781950" y="282132"/>
                  <a:ext cx="185400" cy="189900"/>
                </a:xfrm>
                <a:prstGeom prst="rect">
                  <a:avLst/>
                </a:prstGeom>
                <a:solidFill>
                  <a:srgbClr val="FF26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24550" lIns="24550" spcFirstLastPara="1" rIns="24550" wrap="square" tIns="245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t/>
                  </a:r>
                  <a:endParaRPr b="0" i="1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" name="Google Shape;282;p27"/>
                <p:cNvSpPr/>
                <p:nvPr/>
              </p:nvSpPr>
              <p:spPr>
                <a:xfrm rot="10800000">
                  <a:off x="295868" y="30848"/>
                  <a:ext cx="185400" cy="192600"/>
                </a:xfrm>
                <a:prstGeom prst="rect">
                  <a:avLst/>
                </a:prstGeom>
                <a:solidFill>
                  <a:srgbClr val="FF26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24550" lIns="24550" spcFirstLastPara="1" rIns="24550" wrap="square" tIns="245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t/>
                  </a:r>
                  <a:endParaRPr b="0" i="1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27"/>
                <p:cNvSpPr/>
                <p:nvPr/>
              </p:nvSpPr>
              <p:spPr>
                <a:xfrm rot="10800000">
                  <a:off x="591849" y="124"/>
                  <a:ext cx="185400" cy="192600"/>
                </a:xfrm>
                <a:prstGeom prst="rect">
                  <a:avLst/>
                </a:prstGeom>
                <a:solidFill>
                  <a:srgbClr val="FF26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24550" lIns="24550" spcFirstLastPara="1" rIns="24550" wrap="square" tIns="245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t/>
                  </a:r>
                  <a:endParaRPr b="0" i="1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p27"/>
                <p:cNvSpPr/>
                <p:nvPr/>
              </p:nvSpPr>
              <p:spPr>
                <a:xfrm rot="10800000">
                  <a:off x="485964" y="248709"/>
                  <a:ext cx="183000" cy="192600"/>
                </a:xfrm>
                <a:prstGeom prst="rect">
                  <a:avLst/>
                </a:prstGeom>
                <a:solidFill>
                  <a:srgbClr val="FF26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24550" lIns="24550" spcFirstLastPara="1" rIns="24550" wrap="square" tIns="245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t/>
                  </a:r>
                  <a:endParaRPr b="0" i="1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27"/>
                <p:cNvSpPr/>
                <p:nvPr/>
              </p:nvSpPr>
              <p:spPr>
                <a:xfrm rot="10800000">
                  <a:off x="322338" y="843637"/>
                  <a:ext cx="185400" cy="192600"/>
                </a:xfrm>
                <a:prstGeom prst="rect">
                  <a:avLst/>
                </a:prstGeom>
                <a:solidFill>
                  <a:srgbClr val="FF26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24550" lIns="24550" spcFirstLastPara="1" rIns="24550" wrap="square" tIns="245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t/>
                  </a:r>
                  <a:endParaRPr b="0" i="1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27"/>
                <p:cNvSpPr/>
                <p:nvPr/>
              </p:nvSpPr>
              <p:spPr>
                <a:xfrm rot="10800000">
                  <a:off x="-112" y="969232"/>
                  <a:ext cx="185400" cy="189900"/>
                </a:xfrm>
                <a:prstGeom prst="rect">
                  <a:avLst/>
                </a:prstGeom>
                <a:solidFill>
                  <a:srgbClr val="FF26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24550" lIns="24550" spcFirstLastPara="1" rIns="24550" wrap="square" tIns="245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t/>
                  </a:r>
                  <a:endParaRPr b="0" i="1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Google Shape;287;p27"/>
                <p:cNvSpPr/>
                <p:nvPr/>
              </p:nvSpPr>
              <p:spPr>
                <a:xfrm rot="10800000">
                  <a:off x="161113" y="1248634"/>
                  <a:ext cx="185400" cy="192600"/>
                </a:xfrm>
                <a:prstGeom prst="rect">
                  <a:avLst/>
                </a:prstGeom>
                <a:solidFill>
                  <a:srgbClr val="FF26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24550" lIns="24550" spcFirstLastPara="1" rIns="24550" wrap="square" tIns="245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t/>
                  </a:r>
                  <a:endParaRPr b="0" i="1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8" name="Google Shape;288;p27"/>
                <p:cNvSpPr/>
                <p:nvPr/>
              </p:nvSpPr>
              <p:spPr>
                <a:xfrm rot="10800000">
                  <a:off x="1212685" y="312950"/>
                  <a:ext cx="185400" cy="192600"/>
                </a:xfrm>
                <a:prstGeom prst="rect">
                  <a:avLst/>
                </a:prstGeom>
                <a:solidFill>
                  <a:srgbClr val="FF26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24550" lIns="24550" spcFirstLastPara="1" rIns="24550" wrap="square" tIns="245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t/>
                  </a:r>
                  <a:endParaRPr b="0" i="1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9" name="Google Shape;289;p27"/>
                <p:cNvSpPr/>
                <p:nvPr/>
              </p:nvSpPr>
              <p:spPr>
                <a:xfrm rot="10800000">
                  <a:off x="1643421" y="530811"/>
                  <a:ext cx="185400" cy="192600"/>
                </a:xfrm>
                <a:prstGeom prst="rect">
                  <a:avLst/>
                </a:prstGeom>
                <a:solidFill>
                  <a:srgbClr val="FF26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24550" lIns="24550" spcFirstLastPara="1" rIns="24550" wrap="square" tIns="245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t/>
                  </a:r>
                  <a:endParaRPr b="0" i="1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0" name="Google Shape;290;p27"/>
                <p:cNvSpPr/>
                <p:nvPr/>
              </p:nvSpPr>
              <p:spPr>
                <a:xfrm rot="10800000">
                  <a:off x="1212685" y="717948"/>
                  <a:ext cx="185400" cy="192600"/>
                </a:xfrm>
                <a:prstGeom prst="rect">
                  <a:avLst/>
                </a:prstGeom>
                <a:solidFill>
                  <a:srgbClr val="FF26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24550" lIns="24550" spcFirstLastPara="1" rIns="24550" wrap="square" tIns="245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t/>
                  </a:r>
                  <a:endParaRPr b="0" i="1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1" name="Google Shape;291;p27"/>
              <p:cNvSpPr txBox="1"/>
              <p:nvPr/>
            </p:nvSpPr>
            <p:spPr>
              <a:xfrm>
                <a:off x="1966151" y="1602832"/>
                <a:ext cx="1150800" cy="5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4550" lIns="24550" spcFirstLastPara="1" rIns="24550" wrap="square" tIns="24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Times New Roman"/>
                  <a:buNone/>
                </a:pPr>
                <a:r>
                  <a:rPr b="0" i="1" lang="es" sz="12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Dos Clusters </a:t>
                </a:r>
                <a:endParaRPr sz="1200"/>
              </a:p>
            </p:txBody>
          </p:sp>
        </p:grpSp>
        <p:grpSp>
          <p:nvGrpSpPr>
            <p:cNvPr id="292" name="Google Shape;292;p27"/>
            <p:cNvGrpSpPr/>
            <p:nvPr/>
          </p:nvGrpSpPr>
          <p:grpSpPr>
            <a:xfrm>
              <a:off x="6480284" y="0"/>
              <a:ext cx="5089529" cy="2542935"/>
              <a:chOff x="12843" y="0"/>
              <a:chExt cx="5089529" cy="2542935"/>
            </a:xfrm>
          </p:grpSpPr>
          <p:grpSp>
            <p:nvGrpSpPr>
              <p:cNvPr id="293" name="Google Shape;293;p27"/>
              <p:cNvGrpSpPr/>
              <p:nvPr/>
            </p:nvGrpSpPr>
            <p:grpSpPr>
              <a:xfrm>
                <a:off x="12843" y="0"/>
                <a:ext cx="5089529" cy="1446821"/>
                <a:chOff x="12843" y="0"/>
                <a:chExt cx="5089529" cy="1446821"/>
              </a:xfrm>
            </p:grpSpPr>
            <p:sp>
              <p:nvSpPr>
                <p:cNvPr id="294" name="Google Shape;294;p27"/>
                <p:cNvSpPr/>
                <p:nvPr/>
              </p:nvSpPr>
              <p:spPr>
                <a:xfrm>
                  <a:off x="4055499" y="971994"/>
                  <a:ext cx="165900" cy="192600"/>
                </a:xfrm>
                <a:prstGeom prst="diamond">
                  <a:avLst/>
                </a:prstGeom>
                <a:solidFill>
                  <a:srgbClr val="FFA9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95" name="Google Shape;295;p27"/>
                <p:cNvSpPr/>
                <p:nvPr/>
              </p:nvSpPr>
              <p:spPr>
                <a:xfrm>
                  <a:off x="3569418" y="1223372"/>
                  <a:ext cx="165900" cy="192600"/>
                </a:xfrm>
                <a:prstGeom prst="diamond">
                  <a:avLst/>
                </a:prstGeom>
                <a:solidFill>
                  <a:srgbClr val="FFA9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96" name="Google Shape;296;p27"/>
                <p:cNvSpPr/>
                <p:nvPr/>
              </p:nvSpPr>
              <p:spPr>
                <a:xfrm>
                  <a:off x="3865398" y="1254096"/>
                  <a:ext cx="165900" cy="192600"/>
                </a:xfrm>
                <a:prstGeom prst="diamond">
                  <a:avLst/>
                </a:prstGeom>
                <a:solidFill>
                  <a:srgbClr val="FFA9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97" name="Google Shape;297;p27"/>
                <p:cNvSpPr/>
                <p:nvPr/>
              </p:nvSpPr>
              <p:spPr>
                <a:xfrm>
                  <a:off x="3759519" y="1002718"/>
                  <a:ext cx="163500" cy="192600"/>
                </a:xfrm>
                <a:prstGeom prst="diamond">
                  <a:avLst/>
                </a:prstGeom>
                <a:solidFill>
                  <a:srgbClr val="FFA9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98" name="Google Shape;298;p27"/>
                <p:cNvSpPr/>
                <p:nvPr/>
              </p:nvSpPr>
              <p:spPr>
                <a:xfrm>
                  <a:off x="3595887" y="407790"/>
                  <a:ext cx="165900" cy="192600"/>
                </a:xfrm>
                <a:prstGeom prst="star5">
                  <a:avLst>
                    <a:gd fmla="val 19098" name="adj"/>
                    <a:gd fmla="val 105146" name="hf"/>
                    <a:gd fmla="val 110557" name="vf"/>
                  </a:avLst>
                </a:prstGeom>
                <a:solidFill>
                  <a:srgbClr val="021EAA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299" name="Google Shape;299;p27"/>
                <p:cNvSpPr/>
                <p:nvPr/>
              </p:nvSpPr>
              <p:spPr>
                <a:xfrm>
                  <a:off x="3273438" y="282101"/>
                  <a:ext cx="165900" cy="192600"/>
                </a:xfrm>
                <a:prstGeom prst="star5">
                  <a:avLst>
                    <a:gd fmla="val 19098" name="adj"/>
                    <a:gd fmla="val 105146" name="hf"/>
                    <a:gd fmla="val 110557" name="vf"/>
                  </a:avLst>
                </a:prstGeom>
                <a:solidFill>
                  <a:srgbClr val="021EAA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00" name="Google Shape;300;p27"/>
                <p:cNvSpPr/>
                <p:nvPr/>
              </p:nvSpPr>
              <p:spPr>
                <a:xfrm>
                  <a:off x="3434663" y="0"/>
                  <a:ext cx="165900" cy="192600"/>
                </a:xfrm>
                <a:prstGeom prst="star5">
                  <a:avLst>
                    <a:gd fmla="val 19098" name="adj"/>
                    <a:gd fmla="val 105146" name="hf"/>
                    <a:gd fmla="val 110557" name="vf"/>
                  </a:avLst>
                </a:prstGeom>
                <a:solidFill>
                  <a:srgbClr val="021EAA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01" name="Google Shape;301;p27"/>
                <p:cNvSpPr/>
                <p:nvPr/>
              </p:nvSpPr>
              <p:spPr>
                <a:xfrm>
                  <a:off x="4486235" y="941270"/>
                  <a:ext cx="185400" cy="192600"/>
                </a:xfrm>
                <a:prstGeom prst="rect">
                  <a:avLst/>
                </a:prstGeom>
                <a:solidFill>
                  <a:srgbClr val="FFFB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24550" lIns="24550" spcFirstLastPara="1" rIns="24550" wrap="square" tIns="245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t/>
                  </a:r>
                  <a:endParaRPr b="0" i="1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" name="Google Shape;302;p27"/>
                <p:cNvSpPr/>
                <p:nvPr/>
              </p:nvSpPr>
              <p:spPr>
                <a:xfrm>
                  <a:off x="4916972" y="720616"/>
                  <a:ext cx="185400" cy="192600"/>
                </a:xfrm>
                <a:prstGeom prst="rect">
                  <a:avLst/>
                </a:prstGeom>
                <a:solidFill>
                  <a:srgbClr val="FFFB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24550" lIns="24550" spcFirstLastPara="1" rIns="24550" wrap="square" tIns="245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t/>
                  </a:r>
                  <a:endParaRPr b="0" i="1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" name="Google Shape;303;p27"/>
                <p:cNvSpPr/>
                <p:nvPr/>
              </p:nvSpPr>
              <p:spPr>
                <a:xfrm>
                  <a:off x="4486235" y="533479"/>
                  <a:ext cx="185400" cy="192600"/>
                </a:xfrm>
                <a:prstGeom prst="rect">
                  <a:avLst/>
                </a:prstGeom>
                <a:solidFill>
                  <a:srgbClr val="FFFB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24550" lIns="24550" spcFirstLastPara="1" rIns="24550" wrap="square" tIns="245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t/>
                  </a:r>
                  <a:endParaRPr b="0" i="1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" name="Google Shape;304;p27"/>
                <p:cNvSpPr/>
                <p:nvPr/>
              </p:nvSpPr>
              <p:spPr>
                <a:xfrm flipH="1" rot="10800000">
                  <a:off x="794904" y="282225"/>
                  <a:ext cx="165900" cy="192600"/>
                </a:xfrm>
                <a:prstGeom prst="star4">
                  <a:avLst>
                    <a:gd fmla="val 12500" name="adj"/>
                  </a:avLst>
                </a:prstGeom>
                <a:solidFill>
                  <a:srgbClr val="FF26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05" name="Google Shape;305;p27"/>
                <p:cNvSpPr/>
                <p:nvPr/>
              </p:nvSpPr>
              <p:spPr>
                <a:xfrm flipH="1" rot="10800000">
                  <a:off x="308823" y="30847"/>
                  <a:ext cx="165900" cy="192600"/>
                </a:xfrm>
                <a:prstGeom prst="star4">
                  <a:avLst>
                    <a:gd fmla="val 12500" name="adj"/>
                  </a:avLst>
                </a:prstGeom>
                <a:solidFill>
                  <a:srgbClr val="FF26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06" name="Google Shape;306;p27"/>
                <p:cNvSpPr/>
                <p:nvPr/>
              </p:nvSpPr>
              <p:spPr>
                <a:xfrm flipH="1" rot="10800000">
                  <a:off x="604803" y="123"/>
                  <a:ext cx="165900" cy="192600"/>
                </a:xfrm>
                <a:prstGeom prst="star4">
                  <a:avLst>
                    <a:gd fmla="val 12500" name="adj"/>
                  </a:avLst>
                </a:prstGeom>
                <a:solidFill>
                  <a:srgbClr val="FF26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07" name="Google Shape;307;p27"/>
                <p:cNvSpPr/>
                <p:nvPr/>
              </p:nvSpPr>
              <p:spPr>
                <a:xfrm flipH="1" rot="10800000">
                  <a:off x="498924" y="251501"/>
                  <a:ext cx="163500" cy="192600"/>
                </a:xfrm>
                <a:prstGeom prst="star4">
                  <a:avLst>
                    <a:gd fmla="val 12500" name="adj"/>
                  </a:avLst>
                </a:prstGeom>
                <a:solidFill>
                  <a:srgbClr val="FF26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08" name="Google Shape;308;p27"/>
                <p:cNvSpPr/>
                <p:nvPr/>
              </p:nvSpPr>
              <p:spPr>
                <a:xfrm flipH="1" rot="10800000">
                  <a:off x="335293" y="846429"/>
                  <a:ext cx="165900" cy="192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F9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09" name="Google Shape;309;p27"/>
                <p:cNvSpPr/>
                <p:nvPr/>
              </p:nvSpPr>
              <p:spPr>
                <a:xfrm flipH="1" rot="10800000">
                  <a:off x="12843" y="972118"/>
                  <a:ext cx="165900" cy="192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F9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10" name="Google Shape;310;p27"/>
                <p:cNvSpPr/>
                <p:nvPr/>
              </p:nvSpPr>
              <p:spPr>
                <a:xfrm flipH="1" rot="10800000">
                  <a:off x="174068" y="1254221"/>
                  <a:ext cx="165900" cy="1926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00F900"/>
                </a:solidFill>
                <a:ln cap="flat" cmpd="sng" w="9525">
                  <a:solidFill>
                    <a:srgbClr val="000000"/>
                  </a:solidFill>
                  <a:prstDash val="solid"/>
                  <a:miter lim="400000"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11" name="Google Shape;311;p27"/>
                <p:cNvSpPr/>
                <p:nvPr/>
              </p:nvSpPr>
              <p:spPr>
                <a:xfrm flipH="1" rot="10800000">
                  <a:off x="1225640" y="312949"/>
                  <a:ext cx="165900" cy="192600"/>
                </a:xfrm>
                <a:prstGeom prst="ellipse">
                  <a:avLst/>
                </a:prstGeom>
                <a:solidFill>
                  <a:srgbClr val="00FD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12" name="Google Shape;312;p27"/>
                <p:cNvSpPr/>
                <p:nvPr/>
              </p:nvSpPr>
              <p:spPr>
                <a:xfrm flipH="1" rot="10800000">
                  <a:off x="1656375" y="533604"/>
                  <a:ext cx="165900" cy="192600"/>
                </a:xfrm>
                <a:prstGeom prst="ellipse">
                  <a:avLst/>
                </a:prstGeom>
                <a:solidFill>
                  <a:srgbClr val="00FD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13" name="Google Shape;313;p27"/>
                <p:cNvSpPr/>
                <p:nvPr/>
              </p:nvSpPr>
              <p:spPr>
                <a:xfrm flipH="1" rot="10800000">
                  <a:off x="1225640" y="720740"/>
                  <a:ext cx="165900" cy="192600"/>
                </a:xfrm>
                <a:prstGeom prst="ellipse">
                  <a:avLst/>
                </a:prstGeom>
                <a:solidFill>
                  <a:srgbClr val="00FDF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38100" rotWithShape="0" dir="5400000" dist="25400">
                    <a:srgbClr val="000000">
                      <a:alpha val="49800"/>
                    </a:srgbClr>
                  </a:outerShdw>
                </a:effectLst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00"/>
                    <a:buFont typeface="Helvetica Neue"/>
                    <a:buNone/>
                  </a:pPr>
                  <a:r>
                    <a:t/>
                  </a:r>
                  <a:endParaRPr b="0" i="0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314" name="Google Shape;314;p27"/>
              <p:cNvSpPr txBox="1"/>
              <p:nvPr/>
            </p:nvSpPr>
            <p:spPr>
              <a:xfrm>
                <a:off x="1980674" y="2029035"/>
                <a:ext cx="1140900" cy="5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4550" lIns="24550" spcFirstLastPara="1" rIns="24550" wrap="square" tIns="24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Times New Roman"/>
                  <a:buNone/>
                </a:pPr>
                <a:r>
                  <a:rPr b="0" i="1" lang="es" sz="12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Seis Clusters </a:t>
                </a:r>
                <a:endParaRPr sz="1200"/>
              </a:p>
            </p:txBody>
          </p:sp>
        </p:grpSp>
      </p:grpSp>
      <p:sp>
        <p:nvSpPr>
          <p:cNvPr id="315" name="Google Shape;315;p27"/>
          <p:cNvSpPr txBox="1"/>
          <p:nvPr/>
        </p:nvSpPr>
        <p:spPr>
          <a:xfrm>
            <a:off x="1389178" y="2831300"/>
            <a:ext cx="14880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550" lIns="24550" spcFirstLastPara="1" rIns="24550" wrap="square" tIns="24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b="0" i="1" lang="e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¿Cuántos clusters?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s" sz="4100"/>
              <a:t>Tipos de clustering</a:t>
            </a:r>
            <a:endParaRPr/>
          </a:p>
        </p:txBody>
      </p:sp>
      <p:sp>
        <p:nvSpPr>
          <p:cNvPr id="321" name="Google Shape;32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lang="es" sz="1900">
                <a:latin typeface="Roboto Light"/>
                <a:ea typeface="Roboto Light"/>
                <a:cs typeface="Roboto Light"/>
                <a:sym typeface="Roboto Light"/>
              </a:rPr>
              <a:t>Distinción importante entre conjuntos de clusters jerárquicos y particionales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○"/>
            </a:pPr>
            <a:r>
              <a:rPr lang="es" sz="19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https://scikit-learn.org/stable/modules/clustering.html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lang="es" sz="1900">
                <a:latin typeface="Roboto Light"/>
                <a:ea typeface="Roboto Light"/>
                <a:cs typeface="Roboto Light"/>
                <a:sym typeface="Roboto Light"/>
              </a:rPr>
              <a:t>Clustering Particional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41300" lvl="1" marL="4699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○"/>
            </a:pPr>
            <a:r>
              <a:rPr lang="es" sz="1900">
                <a:latin typeface="Roboto Light"/>
                <a:ea typeface="Roboto Light"/>
                <a:cs typeface="Roboto Light"/>
                <a:sym typeface="Roboto Light"/>
              </a:rPr>
              <a:t>Divide los datos en subconjuntos sin traslape (clusters), tal que cada dato está en un solo subconjunto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lang="es" sz="1900">
                <a:latin typeface="Roboto Light"/>
                <a:ea typeface="Roboto Light"/>
                <a:cs typeface="Roboto Light"/>
                <a:sym typeface="Roboto Light"/>
              </a:rPr>
              <a:t>Clustering Jerárquico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41300" lvl="1" marL="4699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○"/>
            </a:pPr>
            <a:r>
              <a:rPr lang="es" sz="1900">
                <a:latin typeface="Roboto Light"/>
                <a:ea typeface="Roboto Light"/>
                <a:cs typeface="Roboto Light"/>
                <a:sym typeface="Roboto Light"/>
              </a:rPr>
              <a:t>Un conjunto de clusters anidados, organizados como un árbol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s" sz="4100"/>
              <a:t>Clustering particional</a:t>
            </a:r>
            <a:endParaRPr/>
          </a:p>
        </p:txBody>
      </p:sp>
      <p:grpSp>
        <p:nvGrpSpPr>
          <p:cNvPr id="327" name="Google Shape;327;p29"/>
          <p:cNvGrpSpPr/>
          <p:nvPr/>
        </p:nvGrpSpPr>
        <p:grpSpPr>
          <a:xfrm>
            <a:off x="551859" y="956432"/>
            <a:ext cx="8039978" cy="3715782"/>
            <a:chOff x="359648" y="110626"/>
            <a:chExt cx="11435042" cy="7046808"/>
          </a:xfrm>
        </p:grpSpPr>
        <p:sp>
          <p:nvSpPr>
            <p:cNvPr id="328" name="Google Shape;328;p29"/>
            <p:cNvSpPr/>
            <p:nvPr/>
          </p:nvSpPr>
          <p:spPr>
            <a:xfrm>
              <a:off x="406133" y="1951506"/>
              <a:ext cx="149256" cy="155736"/>
            </a:xfrm>
            <a:custGeom>
              <a:rect b="b" l="l" r="r" t="t"/>
              <a:pathLst>
                <a:path extrusionOk="0" h="21600" w="21600">
                  <a:moveTo>
                    <a:pt x="21600" y="10125"/>
                  </a:moveTo>
                  <a:lnTo>
                    <a:pt x="19475" y="16538"/>
                  </a:lnTo>
                  <a:lnTo>
                    <a:pt x="15226" y="20588"/>
                  </a:lnTo>
                  <a:lnTo>
                    <a:pt x="8498" y="21600"/>
                  </a:lnTo>
                  <a:lnTo>
                    <a:pt x="3187" y="18562"/>
                  </a:lnTo>
                  <a:lnTo>
                    <a:pt x="0" y="13163"/>
                  </a:lnTo>
                  <a:lnTo>
                    <a:pt x="0" y="8100"/>
                  </a:lnTo>
                  <a:lnTo>
                    <a:pt x="3187" y="3038"/>
                  </a:lnTo>
                  <a:lnTo>
                    <a:pt x="8498" y="0"/>
                  </a:lnTo>
                  <a:lnTo>
                    <a:pt x="15226" y="1013"/>
                  </a:lnTo>
                  <a:lnTo>
                    <a:pt x="19475" y="5062"/>
                  </a:lnTo>
                  <a:lnTo>
                    <a:pt x="21600" y="10125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Helvetica Neue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406133" y="2255669"/>
              <a:ext cx="149256" cy="150876"/>
            </a:xfrm>
            <a:custGeom>
              <a:rect b="b" l="l" r="r" t="t"/>
              <a:pathLst>
                <a:path extrusionOk="0" h="21600" w="21600">
                  <a:moveTo>
                    <a:pt x="21600" y="10800"/>
                  </a:moveTo>
                  <a:lnTo>
                    <a:pt x="19475" y="17071"/>
                  </a:lnTo>
                  <a:lnTo>
                    <a:pt x="15226" y="21600"/>
                  </a:lnTo>
                  <a:lnTo>
                    <a:pt x="8498" y="21600"/>
                  </a:lnTo>
                  <a:lnTo>
                    <a:pt x="3187" y="19161"/>
                  </a:lnTo>
                  <a:lnTo>
                    <a:pt x="0" y="13935"/>
                  </a:lnTo>
                  <a:lnTo>
                    <a:pt x="0" y="7665"/>
                  </a:lnTo>
                  <a:lnTo>
                    <a:pt x="3187" y="3135"/>
                  </a:lnTo>
                  <a:lnTo>
                    <a:pt x="8498" y="0"/>
                  </a:lnTo>
                  <a:lnTo>
                    <a:pt x="15226" y="1045"/>
                  </a:lnTo>
                  <a:lnTo>
                    <a:pt x="19475" y="5574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Helvetica Neue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1480184" y="5314326"/>
              <a:ext cx="149256" cy="150876"/>
            </a:xfrm>
            <a:custGeom>
              <a:rect b="b" l="l" r="r" t="t"/>
              <a:pathLst>
                <a:path extrusionOk="0" h="21600" w="21600">
                  <a:moveTo>
                    <a:pt x="21600" y="10800"/>
                  </a:moveTo>
                  <a:lnTo>
                    <a:pt x="19475" y="16026"/>
                  </a:lnTo>
                  <a:lnTo>
                    <a:pt x="15226" y="20555"/>
                  </a:lnTo>
                  <a:lnTo>
                    <a:pt x="8498" y="21600"/>
                  </a:lnTo>
                  <a:lnTo>
                    <a:pt x="3187" y="18465"/>
                  </a:lnTo>
                  <a:lnTo>
                    <a:pt x="0" y="13935"/>
                  </a:lnTo>
                  <a:lnTo>
                    <a:pt x="0" y="7665"/>
                  </a:lnTo>
                  <a:lnTo>
                    <a:pt x="3187" y="2439"/>
                  </a:lnTo>
                  <a:lnTo>
                    <a:pt x="8498" y="0"/>
                  </a:lnTo>
                  <a:lnTo>
                    <a:pt x="15226" y="0"/>
                  </a:lnTo>
                  <a:lnTo>
                    <a:pt x="19475" y="4529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Helvetica Neue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863645" y="2107237"/>
              <a:ext cx="149256" cy="148446"/>
            </a:xfrm>
            <a:custGeom>
              <a:rect b="b" l="l" r="r" t="t"/>
              <a:pathLst>
                <a:path extrusionOk="0" h="21600" w="21600">
                  <a:moveTo>
                    <a:pt x="21600" y="10977"/>
                  </a:moveTo>
                  <a:lnTo>
                    <a:pt x="20538" y="16289"/>
                  </a:lnTo>
                  <a:lnTo>
                    <a:pt x="15226" y="20538"/>
                  </a:lnTo>
                  <a:lnTo>
                    <a:pt x="8852" y="21600"/>
                  </a:lnTo>
                  <a:lnTo>
                    <a:pt x="3187" y="19475"/>
                  </a:lnTo>
                  <a:lnTo>
                    <a:pt x="0" y="14164"/>
                  </a:lnTo>
                  <a:lnTo>
                    <a:pt x="0" y="7436"/>
                  </a:lnTo>
                  <a:lnTo>
                    <a:pt x="3187" y="2125"/>
                  </a:lnTo>
                  <a:lnTo>
                    <a:pt x="8852" y="0"/>
                  </a:lnTo>
                  <a:lnTo>
                    <a:pt x="15226" y="1062"/>
                  </a:lnTo>
                  <a:lnTo>
                    <a:pt x="20538" y="4249"/>
                  </a:lnTo>
                  <a:lnTo>
                    <a:pt x="21600" y="10977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Helvetica Neue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1480184" y="4092809"/>
              <a:ext cx="149256" cy="148446"/>
            </a:xfrm>
            <a:custGeom>
              <a:rect b="b" l="l" r="r" t="t"/>
              <a:pathLst>
                <a:path extrusionOk="0" h="21600" w="21600">
                  <a:moveTo>
                    <a:pt x="21600" y="10623"/>
                  </a:moveTo>
                  <a:lnTo>
                    <a:pt x="19475" y="16289"/>
                  </a:lnTo>
                  <a:lnTo>
                    <a:pt x="15226" y="20538"/>
                  </a:lnTo>
                  <a:lnTo>
                    <a:pt x="8498" y="21600"/>
                  </a:lnTo>
                  <a:lnTo>
                    <a:pt x="3187" y="19475"/>
                  </a:lnTo>
                  <a:lnTo>
                    <a:pt x="0" y="13810"/>
                  </a:lnTo>
                  <a:lnTo>
                    <a:pt x="0" y="7436"/>
                  </a:lnTo>
                  <a:lnTo>
                    <a:pt x="3187" y="2125"/>
                  </a:lnTo>
                  <a:lnTo>
                    <a:pt x="8498" y="0"/>
                  </a:lnTo>
                  <a:lnTo>
                    <a:pt x="15226" y="1062"/>
                  </a:lnTo>
                  <a:lnTo>
                    <a:pt x="19475" y="4249"/>
                  </a:lnTo>
                  <a:lnTo>
                    <a:pt x="21600" y="10623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Helvetica Neue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1741968" y="890588"/>
              <a:ext cx="151686" cy="150876"/>
            </a:xfrm>
            <a:custGeom>
              <a:rect b="b" l="l" r="r" t="t"/>
              <a:pathLst>
                <a:path extrusionOk="0" h="21600" w="21600">
                  <a:moveTo>
                    <a:pt x="21600" y="10800"/>
                  </a:moveTo>
                  <a:lnTo>
                    <a:pt x="19510" y="16026"/>
                  </a:lnTo>
                  <a:lnTo>
                    <a:pt x="14981" y="20206"/>
                  </a:lnTo>
                  <a:lnTo>
                    <a:pt x="8710" y="21600"/>
                  </a:lnTo>
                  <a:lnTo>
                    <a:pt x="3135" y="19161"/>
                  </a:lnTo>
                  <a:lnTo>
                    <a:pt x="0" y="13935"/>
                  </a:lnTo>
                  <a:lnTo>
                    <a:pt x="0" y="7665"/>
                  </a:lnTo>
                  <a:lnTo>
                    <a:pt x="3135" y="2090"/>
                  </a:lnTo>
                  <a:lnTo>
                    <a:pt x="8710" y="0"/>
                  </a:lnTo>
                  <a:lnTo>
                    <a:pt x="14981" y="1045"/>
                  </a:lnTo>
                  <a:lnTo>
                    <a:pt x="19510" y="4181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Helvetica Neue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2096724" y="1189884"/>
              <a:ext cx="149256" cy="148446"/>
            </a:xfrm>
            <a:custGeom>
              <a:rect b="b" l="l" r="r" t="t"/>
              <a:pathLst>
                <a:path extrusionOk="0" h="21600" w="21600">
                  <a:moveTo>
                    <a:pt x="21600" y="10977"/>
                  </a:moveTo>
                  <a:lnTo>
                    <a:pt x="19475" y="17351"/>
                  </a:lnTo>
                  <a:lnTo>
                    <a:pt x="15226" y="20538"/>
                  </a:lnTo>
                  <a:lnTo>
                    <a:pt x="8498" y="21600"/>
                  </a:lnTo>
                  <a:lnTo>
                    <a:pt x="3187" y="19475"/>
                  </a:lnTo>
                  <a:lnTo>
                    <a:pt x="0" y="14164"/>
                  </a:lnTo>
                  <a:lnTo>
                    <a:pt x="0" y="7436"/>
                  </a:lnTo>
                  <a:lnTo>
                    <a:pt x="3187" y="2125"/>
                  </a:lnTo>
                  <a:lnTo>
                    <a:pt x="8498" y="0"/>
                  </a:lnTo>
                  <a:lnTo>
                    <a:pt x="15226" y="1062"/>
                  </a:lnTo>
                  <a:lnTo>
                    <a:pt x="19475" y="5311"/>
                  </a:lnTo>
                  <a:lnTo>
                    <a:pt x="21600" y="10977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Helvetica Neue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2245964" y="1644910"/>
              <a:ext cx="149256" cy="155736"/>
            </a:xfrm>
            <a:custGeom>
              <a:rect b="b" l="l" r="r" t="t"/>
              <a:pathLst>
                <a:path extrusionOk="0" h="21600" w="21600">
                  <a:moveTo>
                    <a:pt x="21600" y="10463"/>
                  </a:moveTo>
                  <a:lnTo>
                    <a:pt x="20538" y="16538"/>
                  </a:lnTo>
                  <a:lnTo>
                    <a:pt x="15226" y="20588"/>
                  </a:lnTo>
                  <a:lnTo>
                    <a:pt x="9915" y="21600"/>
                  </a:lnTo>
                  <a:lnTo>
                    <a:pt x="3187" y="18562"/>
                  </a:lnTo>
                  <a:lnTo>
                    <a:pt x="0" y="13500"/>
                  </a:lnTo>
                  <a:lnTo>
                    <a:pt x="0" y="8100"/>
                  </a:lnTo>
                  <a:lnTo>
                    <a:pt x="3187" y="3038"/>
                  </a:lnTo>
                  <a:lnTo>
                    <a:pt x="9915" y="0"/>
                  </a:lnTo>
                  <a:lnTo>
                    <a:pt x="15226" y="1013"/>
                  </a:lnTo>
                  <a:lnTo>
                    <a:pt x="20538" y="5062"/>
                  </a:lnTo>
                  <a:lnTo>
                    <a:pt x="21600" y="10463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Helvetica Neue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2862504" y="1644910"/>
              <a:ext cx="149256" cy="155736"/>
            </a:xfrm>
            <a:custGeom>
              <a:rect b="b" l="l" r="r" t="t"/>
              <a:pathLst>
                <a:path extrusionOk="0" h="21600" w="21600">
                  <a:moveTo>
                    <a:pt x="21600" y="10463"/>
                  </a:moveTo>
                  <a:lnTo>
                    <a:pt x="20538" y="16538"/>
                  </a:lnTo>
                  <a:lnTo>
                    <a:pt x="15226" y="20588"/>
                  </a:lnTo>
                  <a:lnTo>
                    <a:pt x="9561" y="21600"/>
                  </a:lnTo>
                  <a:lnTo>
                    <a:pt x="3187" y="18562"/>
                  </a:lnTo>
                  <a:lnTo>
                    <a:pt x="0" y="13500"/>
                  </a:lnTo>
                  <a:lnTo>
                    <a:pt x="0" y="8100"/>
                  </a:lnTo>
                  <a:lnTo>
                    <a:pt x="3187" y="3038"/>
                  </a:lnTo>
                  <a:lnTo>
                    <a:pt x="9561" y="0"/>
                  </a:lnTo>
                  <a:lnTo>
                    <a:pt x="15226" y="1013"/>
                  </a:lnTo>
                  <a:lnTo>
                    <a:pt x="20538" y="5062"/>
                  </a:lnTo>
                  <a:lnTo>
                    <a:pt x="21600" y="10463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Helvetica Neue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2554234" y="1338315"/>
              <a:ext cx="149256" cy="158166"/>
            </a:xfrm>
            <a:custGeom>
              <a:rect b="b" l="l" r="r" t="t"/>
              <a:pathLst>
                <a:path extrusionOk="0" h="21600" w="21600">
                  <a:moveTo>
                    <a:pt x="21600" y="11298"/>
                  </a:moveTo>
                  <a:lnTo>
                    <a:pt x="20538" y="16283"/>
                  </a:lnTo>
                  <a:lnTo>
                    <a:pt x="15226" y="20271"/>
                  </a:lnTo>
                  <a:lnTo>
                    <a:pt x="9915" y="21600"/>
                  </a:lnTo>
                  <a:lnTo>
                    <a:pt x="3187" y="18277"/>
                  </a:lnTo>
                  <a:lnTo>
                    <a:pt x="0" y="13292"/>
                  </a:lnTo>
                  <a:lnTo>
                    <a:pt x="0" y="8308"/>
                  </a:lnTo>
                  <a:lnTo>
                    <a:pt x="3187" y="2991"/>
                  </a:lnTo>
                  <a:lnTo>
                    <a:pt x="9915" y="0"/>
                  </a:lnTo>
                  <a:lnTo>
                    <a:pt x="15226" y="997"/>
                  </a:lnTo>
                  <a:lnTo>
                    <a:pt x="20538" y="5317"/>
                  </a:lnTo>
                  <a:lnTo>
                    <a:pt x="21600" y="11298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Helvetica Neue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2554234" y="734857"/>
              <a:ext cx="149256" cy="148446"/>
            </a:xfrm>
            <a:custGeom>
              <a:rect b="b" l="l" r="r" t="t"/>
              <a:pathLst>
                <a:path extrusionOk="0" h="21600" w="21600">
                  <a:moveTo>
                    <a:pt x="21600" y="10623"/>
                  </a:moveTo>
                  <a:lnTo>
                    <a:pt x="20538" y="17351"/>
                  </a:lnTo>
                  <a:lnTo>
                    <a:pt x="15226" y="21600"/>
                  </a:lnTo>
                  <a:lnTo>
                    <a:pt x="9915" y="21600"/>
                  </a:lnTo>
                  <a:lnTo>
                    <a:pt x="3187" y="19475"/>
                  </a:lnTo>
                  <a:lnTo>
                    <a:pt x="0" y="14164"/>
                  </a:lnTo>
                  <a:lnTo>
                    <a:pt x="0" y="7436"/>
                  </a:lnTo>
                  <a:lnTo>
                    <a:pt x="3187" y="3187"/>
                  </a:lnTo>
                  <a:lnTo>
                    <a:pt x="9915" y="0"/>
                  </a:lnTo>
                  <a:lnTo>
                    <a:pt x="15226" y="1062"/>
                  </a:lnTo>
                  <a:lnTo>
                    <a:pt x="20538" y="5311"/>
                  </a:lnTo>
                  <a:lnTo>
                    <a:pt x="21600" y="10623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Helvetica Neue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3628287" y="5314326"/>
              <a:ext cx="159030" cy="150876"/>
            </a:xfrm>
            <a:custGeom>
              <a:rect b="b" l="l" r="r" t="t"/>
              <a:pathLst>
                <a:path extrusionOk="0" h="21600" w="21600">
                  <a:moveTo>
                    <a:pt x="21600" y="10800"/>
                  </a:moveTo>
                  <a:lnTo>
                    <a:pt x="19274" y="16026"/>
                  </a:lnTo>
                  <a:lnTo>
                    <a:pt x="15286" y="20555"/>
                  </a:lnTo>
                  <a:lnTo>
                    <a:pt x="9305" y="21600"/>
                  </a:lnTo>
                  <a:lnTo>
                    <a:pt x="3988" y="18465"/>
                  </a:lnTo>
                  <a:lnTo>
                    <a:pt x="0" y="13935"/>
                  </a:lnTo>
                  <a:lnTo>
                    <a:pt x="0" y="7665"/>
                  </a:lnTo>
                  <a:lnTo>
                    <a:pt x="3988" y="2439"/>
                  </a:lnTo>
                  <a:lnTo>
                    <a:pt x="9305" y="0"/>
                  </a:lnTo>
                  <a:lnTo>
                    <a:pt x="15286" y="0"/>
                  </a:lnTo>
                  <a:lnTo>
                    <a:pt x="19274" y="4529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Helvetica Neue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863645" y="1496480"/>
              <a:ext cx="149256" cy="148446"/>
            </a:xfrm>
            <a:custGeom>
              <a:rect b="b" l="l" r="r" t="t"/>
              <a:pathLst>
                <a:path extrusionOk="0" h="21600" w="21600">
                  <a:moveTo>
                    <a:pt x="21600" y="10623"/>
                  </a:moveTo>
                  <a:lnTo>
                    <a:pt x="20538" y="17351"/>
                  </a:lnTo>
                  <a:lnTo>
                    <a:pt x="15226" y="20538"/>
                  </a:lnTo>
                  <a:lnTo>
                    <a:pt x="8852" y="21600"/>
                  </a:lnTo>
                  <a:lnTo>
                    <a:pt x="3187" y="19475"/>
                  </a:lnTo>
                  <a:lnTo>
                    <a:pt x="0" y="13810"/>
                  </a:lnTo>
                  <a:lnTo>
                    <a:pt x="0" y="7436"/>
                  </a:lnTo>
                  <a:lnTo>
                    <a:pt x="3187" y="2125"/>
                  </a:lnTo>
                  <a:lnTo>
                    <a:pt x="8852" y="0"/>
                  </a:lnTo>
                  <a:lnTo>
                    <a:pt x="15226" y="1062"/>
                  </a:lnTo>
                  <a:lnTo>
                    <a:pt x="20538" y="4249"/>
                  </a:lnTo>
                  <a:lnTo>
                    <a:pt x="21600" y="10623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Helvetica Neue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359648" y="4851998"/>
              <a:ext cx="151686" cy="150876"/>
            </a:xfrm>
            <a:custGeom>
              <a:rect b="b" l="l" r="r" t="t"/>
              <a:pathLst>
                <a:path extrusionOk="0" h="21600" w="21600">
                  <a:moveTo>
                    <a:pt x="21600" y="10800"/>
                  </a:moveTo>
                  <a:lnTo>
                    <a:pt x="19510" y="17071"/>
                  </a:lnTo>
                  <a:lnTo>
                    <a:pt x="14981" y="21600"/>
                  </a:lnTo>
                  <a:lnTo>
                    <a:pt x="8710" y="21600"/>
                  </a:lnTo>
                  <a:lnTo>
                    <a:pt x="3135" y="19161"/>
                  </a:lnTo>
                  <a:lnTo>
                    <a:pt x="0" y="13935"/>
                  </a:lnTo>
                  <a:lnTo>
                    <a:pt x="0" y="7665"/>
                  </a:lnTo>
                  <a:lnTo>
                    <a:pt x="3135" y="3484"/>
                  </a:lnTo>
                  <a:lnTo>
                    <a:pt x="8710" y="0"/>
                  </a:lnTo>
                  <a:lnTo>
                    <a:pt x="14981" y="1045"/>
                  </a:lnTo>
                  <a:lnTo>
                    <a:pt x="19510" y="5574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Helvetica Neue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406133" y="5769352"/>
              <a:ext cx="149256" cy="150876"/>
            </a:xfrm>
            <a:custGeom>
              <a:rect b="b" l="l" r="r" t="t"/>
              <a:pathLst>
                <a:path extrusionOk="0" h="21600" w="21600">
                  <a:moveTo>
                    <a:pt x="21600" y="10800"/>
                  </a:moveTo>
                  <a:lnTo>
                    <a:pt x="19475" y="17071"/>
                  </a:lnTo>
                  <a:lnTo>
                    <a:pt x="15226" y="20555"/>
                  </a:lnTo>
                  <a:lnTo>
                    <a:pt x="8498" y="21600"/>
                  </a:lnTo>
                  <a:lnTo>
                    <a:pt x="3187" y="19510"/>
                  </a:lnTo>
                  <a:lnTo>
                    <a:pt x="0" y="13935"/>
                  </a:lnTo>
                  <a:lnTo>
                    <a:pt x="0" y="7665"/>
                  </a:lnTo>
                  <a:lnTo>
                    <a:pt x="3187" y="2439"/>
                  </a:lnTo>
                  <a:lnTo>
                    <a:pt x="8498" y="0"/>
                  </a:lnTo>
                  <a:lnTo>
                    <a:pt x="15226" y="1045"/>
                  </a:lnTo>
                  <a:lnTo>
                    <a:pt x="19475" y="5574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Helvetica Neue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1125428" y="1143651"/>
              <a:ext cx="151686" cy="150876"/>
            </a:xfrm>
            <a:custGeom>
              <a:rect b="b" l="l" r="r" t="t"/>
              <a:pathLst>
                <a:path extrusionOk="0" h="21600" w="21600">
                  <a:moveTo>
                    <a:pt x="21600" y="10800"/>
                  </a:moveTo>
                  <a:lnTo>
                    <a:pt x="19510" y="16026"/>
                  </a:lnTo>
                  <a:lnTo>
                    <a:pt x="14981" y="20555"/>
                  </a:lnTo>
                  <a:lnTo>
                    <a:pt x="8710" y="21600"/>
                  </a:lnTo>
                  <a:lnTo>
                    <a:pt x="3484" y="19510"/>
                  </a:lnTo>
                  <a:lnTo>
                    <a:pt x="0" y="13935"/>
                  </a:lnTo>
                  <a:lnTo>
                    <a:pt x="0" y="7665"/>
                  </a:lnTo>
                  <a:lnTo>
                    <a:pt x="3484" y="2439"/>
                  </a:lnTo>
                  <a:lnTo>
                    <a:pt x="8710" y="0"/>
                  </a:lnTo>
                  <a:lnTo>
                    <a:pt x="14981" y="1394"/>
                  </a:lnTo>
                  <a:lnTo>
                    <a:pt x="19510" y="4529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5400">
                <a:srgbClr val="000000">
                  <a:alpha val="498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Helvetica Neue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4" name="Google Shape;344;p29"/>
            <p:cNvSpPr txBox="1"/>
            <p:nvPr/>
          </p:nvSpPr>
          <p:spPr>
            <a:xfrm>
              <a:off x="591779" y="6536033"/>
              <a:ext cx="1926000" cy="50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550" lIns="24550" spcFirstLastPara="1" rIns="24550" wrap="square" tIns="245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Puntos originales</a:t>
              </a:r>
              <a:endParaRPr sz="900"/>
            </a:p>
          </p:txBody>
        </p:sp>
        <p:grpSp>
          <p:nvGrpSpPr>
            <p:cNvPr id="345" name="Google Shape;345;p29"/>
            <p:cNvGrpSpPr/>
            <p:nvPr/>
          </p:nvGrpSpPr>
          <p:grpSpPr>
            <a:xfrm>
              <a:off x="6595698" y="110626"/>
              <a:ext cx="5198993" cy="7046808"/>
              <a:chOff x="0" y="0"/>
              <a:chExt cx="5198993" cy="7046808"/>
            </a:xfrm>
          </p:grpSpPr>
          <p:pic>
            <p:nvPicPr>
              <p:cNvPr descr="image2.pdf" id="346" name="Google Shape;346;p2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5198993" cy="699816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7" name="Google Shape;347;p29"/>
              <p:cNvSpPr txBox="1"/>
              <p:nvPr/>
            </p:nvSpPr>
            <p:spPr>
              <a:xfrm>
                <a:off x="1439504" y="6540708"/>
                <a:ext cx="2319900" cy="5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4550" lIns="24550" spcFirstLastPara="1" rIns="24550" wrap="square" tIns="245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1" lang="e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Clustering Particional</a:t>
                </a:r>
                <a:endParaRPr sz="900"/>
              </a:p>
            </p:txBody>
          </p:sp>
        </p:grpSp>
      </p:grpSp>
      <p:sp>
        <p:nvSpPr>
          <p:cNvPr id="348" name="Google Shape;348;p29"/>
          <p:cNvSpPr/>
          <p:nvPr/>
        </p:nvSpPr>
        <p:spPr>
          <a:xfrm>
            <a:off x="4125516" y="2632025"/>
            <a:ext cx="892800" cy="524100"/>
          </a:xfrm>
          <a:prstGeom prst="rightArrow">
            <a:avLst>
              <a:gd fmla="val 29420" name="adj1"/>
              <a:gd fmla="val 66440" name="adj2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 Light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s" sz="4100"/>
              <a:t>Clustering jerárquico</a:t>
            </a:r>
            <a:endParaRPr/>
          </a:p>
        </p:txBody>
      </p:sp>
      <p:grpSp>
        <p:nvGrpSpPr>
          <p:cNvPr id="354" name="Google Shape;354;p30"/>
          <p:cNvGrpSpPr/>
          <p:nvPr/>
        </p:nvGrpSpPr>
        <p:grpSpPr>
          <a:xfrm>
            <a:off x="539887" y="643738"/>
            <a:ext cx="8063939" cy="4412766"/>
            <a:chOff x="0" y="0"/>
            <a:chExt cx="11469121" cy="8368607"/>
          </a:xfrm>
        </p:grpSpPr>
        <p:pic>
          <p:nvPicPr>
            <p:cNvPr descr="image3.pdf" id="355" name="Google Shape;355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6638" y="4871573"/>
              <a:ext cx="4936077" cy="3298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4.pdf" id="356" name="Google Shape;356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640996"/>
              <a:ext cx="4950310" cy="3018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5.pdf" id="357" name="Google Shape;357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044608" y="0"/>
              <a:ext cx="3179702" cy="38433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6.pdf" id="358" name="Google Shape;358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044608" y="4358776"/>
              <a:ext cx="3424513" cy="38406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30"/>
            <p:cNvSpPr txBox="1"/>
            <p:nvPr/>
          </p:nvSpPr>
          <p:spPr>
            <a:xfrm>
              <a:off x="776072" y="3589580"/>
              <a:ext cx="3398100" cy="5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550" lIns="24550" spcFirstLastPara="1" rIns="24550" wrap="square" tIns="245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Clustering Jerárquico tradicional</a:t>
              </a:r>
              <a:endParaRPr sz="900"/>
            </a:p>
          </p:txBody>
        </p:sp>
        <p:sp>
          <p:nvSpPr>
            <p:cNvPr id="360" name="Google Shape;360;p30"/>
            <p:cNvSpPr txBox="1"/>
            <p:nvPr/>
          </p:nvSpPr>
          <p:spPr>
            <a:xfrm>
              <a:off x="680614" y="7668497"/>
              <a:ext cx="3848100" cy="5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550" lIns="24550" spcFirstLastPara="1" rIns="24550" wrap="square" tIns="245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Clustering Jerárquico no tradicional</a:t>
              </a:r>
              <a:endParaRPr sz="900"/>
            </a:p>
          </p:txBody>
        </p:sp>
        <p:sp>
          <p:nvSpPr>
            <p:cNvPr id="361" name="Google Shape;361;p30"/>
            <p:cNvSpPr txBox="1"/>
            <p:nvPr/>
          </p:nvSpPr>
          <p:spPr>
            <a:xfrm>
              <a:off x="8149554" y="7813007"/>
              <a:ext cx="2969700" cy="5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550" lIns="24550" spcFirstLastPara="1" rIns="24550" wrap="square" tIns="245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Dendograma no tradicional</a:t>
              </a:r>
              <a:endParaRPr sz="900"/>
            </a:p>
          </p:txBody>
        </p:sp>
        <p:sp>
          <p:nvSpPr>
            <p:cNvPr id="362" name="Google Shape;362;p30"/>
            <p:cNvSpPr txBox="1"/>
            <p:nvPr/>
          </p:nvSpPr>
          <p:spPr>
            <a:xfrm>
              <a:off x="8325036" y="3589580"/>
              <a:ext cx="2618700" cy="5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550" lIns="24550" spcFirstLastPara="1" rIns="24550" wrap="square" tIns="245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Dendograma tradicional</a:t>
              </a:r>
              <a:endParaRPr sz="90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90"/>
              <a:buFont typeface="Helvetica Neue Light"/>
              <a:buNone/>
            </a:pPr>
            <a:r>
              <a:rPr lang="es" sz="3390"/>
              <a:t>Algoritmo de Clustering:</a:t>
            </a:r>
            <a:r>
              <a:rPr lang="es" sz="2220"/>
              <a:t> </a:t>
            </a:r>
            <a:r>
              <a:rPr lang="es" sz="3390"/>
              <a:t>K-means</a:t>
            </a:r>
            <a:endParaRPr sz="2220"/>
          </a:p>
        </p:txBody>
      </p:sp>
      <p:sp>
        <p:nvSpPr>
          <p:cNvPr id="368" name="Google Shape;368;p31"/>
          <p:cNvSpPr txBox="1"/>
          <p:nvPr>
            <p:ph idx="1" type="body"/>
          </p:nvPr>
        </p:nvSpPr>
        <p:spPr>
          <a:xfrm>
            <a:off x="311700" y="1152475"/>
            <a:ext cx="4409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85000" lnSpcReduction="10000"/>
          </a:bodyPr>
          <a:lstStyle/>
          <a:p>
            <a:pPr indent="-269557" lvl="0" marL="292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 Light"/>
              <a:buChar char="●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 los métodos más populares</a:t>
            </a:r>
            <a:endParaRPr/>
          </a:p>
          <a:p>
            <a:pPr indent="-269557" lvl="0" marL="2921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 Light"/>
              <a:buChar char="●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Particional</a:t>
            </a:r>
            <a:endParaRPr/>
          </a:p>
          <a:p>
            <a:pPr indent="-269557" lvl="1" marL="5715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 Light"/>
              <a:buChar char="○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 cluster se asocia a un centroide</a:t>
            </a:r>
            <a:endParaRPr/>
          </a:p>
          <a:p>
            <a:pPr indent="-269557" lvl="1" marL="5715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 Light"/>
              <a:buChar char="○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Cada punto se asigna al cluster cuyo centroide sea el más cercano</a:t>
            </a:r>
            <a:endParaRPr/>
          </a:p>
          <a:p>
            <a:pPr indent="-269557" lvl="1" marL="5715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Helvetica Neue Light"/>
              <a:buChar char="○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Parámetro, K = número de clusters</a:t>
            </a:r>
            <a:endParaRPr/>
          </a:p>
        </p:txBody>
      </p:sp>
      <p:pic>
        <p:nvPicPr>
          <p:cNvPr id="369" name="Google Shape;3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371" y="1152479"/>
            <a:ext cx="419673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s" sz="4100"/>
              <a:t>Sum of Squared Error (SSE)</a:t>
            </a:r>
            <a:endParaRPr/>
          </a:p>
        </p:txBody>
      </p:sp>
      <p:sp>
        <p:nvSpPr>
          <p:cNvPr id="375" name="Google Shape;375;p32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/>
          <a:p>
            <a:pPr indent="-285750" lvl="1" marL="571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○"/>
            </a:pPr>
            <a:r>
              <a:rPr lang="es" sz="2300"/>
              <a:t>Medida más común para evaluar clusters</a:t>
            </a:r>
            <a:endParaRPr/>
          </a:p>
          <a:p>
            <a:pPr indent="-285750" lvl="1" marL="5715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○"/>
            </a:pPr>
            <a:r>
              <a:rPr lang="es" sz="2300"/>
              <a:t>Por cada punto, error es la distancia al cluster más cercano</a:t>
            </a:r>
            <a:endParaRPr/>
          </a:p>
          <a:p>
            <a:pPr indent="-285750" lvl="1" marL="5715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○"/>
            </a:pPr>
            <a:r>
              <a:rPr lang="es" sz="2300"/>
              <a:t>x: punto en el cluster Ci, mi: centroide Ci</a:t>
            </a:r>
            <a:endParaRPr/>
          </a:p>
          <a:p>
            <a:pPr indent="-285750" lvl="1" marL="57150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○"/>
            </a:pPr>
            <a:r>
              <a:rPr lang="es" sz="2300"/>
              <a:t>Dados 2 clusters se escoge el que tiene menos error</a:t>
            </a:r>
            <a:endParaRPr/>
          </a:p>
        </p:txBody>
      </p:sp>
      <p:pic>
        <p:nvPicPr>
          <p:cNvPr descr="sse.png" id="376" name="Google Shape;37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2789" y="3817441"/>
            <a:ext cx="3502670" cy="1058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Estimar número de cluster para k-means</a:t>
            </a:r>
            <a:endParaRPr/>
          </a:p>
        </p:txBody>
      </p:sp>
      <p:sp>
        <p:nvSpPr>
          <p:cNvPr id="382" name="Google Shape;38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Utilizando el SSE, podemos estimar el número “ideal” de k clusters a través del método del codo.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El método del codo estima la SSE para diferentes valores de 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En cierto valor de k, el SSE debería cambiar </a:t>
            </a: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drásticamente</a:t>
            </a: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 generando un “codo” de manera visual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83" name="Google Shape;3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775" y="2785375"/>
            <a:ext cx="2824200" cy="21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987" y="2785375"/>
            <a:ext cx="2844962" cy="21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4"/>
          <p:cNvSpPr txBox="1"/>
          <p:nvPr>
            <p:ph type="title"/>
          </p:nvPr>
        </p:nvSpPr>
        <p:spPr>
          <a:xfrm>
            <a:off x="219175" y="234650"/>
            <a:ext cx="77070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s" sz="4100"/>
              <a:t>¿Es necesario validar los clusters?</a:t>
            </a:r>
            <a:endParaRPr/>
          </a:p>
        </p:txBody>
      </p:sp>
      <p:sp>
        <p:nvSpPr>
          <p:cNvPr id="390" name="Google Shape;390;p34"/>
          <p:cNvSpPr txBox="1"/>
          <p:nvPr>
            <p:ph idx="1" type="body"/>
          </p:nvPr>
        </p:nvSpPr>
        <p:spPr>
          <a:xfrm>
            <a:off x="263579" y="1939900"/>
            <a:ext cx="8003100" cy="18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/>
          <a:p>
            <a:pPr indent="-190500" lvl="0" marL="292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Por lo menos en Clasificación, la validación es parte integral del proceso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90500" lvl="0" marL="2921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No así en Clustering...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965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5000"/>
              <a:t>¿Qué es un modelo no supervisado?</a:t>
            </a:r>
            <a:endParaRPr sz="5000"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2542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Un modelo que aprende patrones existentes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en datos </a:t>
            </a:r>
            <a:r>
              <a:rPr b="1" lang="es" sz="2400"/>
              <a:t>no etiquetados</a:t>
            </a:r>
            <a:endParaRPr b="1"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s" sz="4100"/>
              <a:t>¿Cómo saber si nuestros clusters son buenos?</a:t>
            </a:r>
            <a:endParaRPr/>
          </a:p>
        </p:txBody>
      </p:sp>
      <p:sp>
        <p:nvSpPr>
          <p:cNvPr id="396" name="Google Shape;39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/>
          <a:p>
            <a:pPr indent="-228600" lvl="0" marL="292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Light"/>
              <a:buChar char="●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No hay una </a:t>
            </a:r>
            <a:r>
              <a:rPr lang="es" sz="2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respuesta</a:t>
            </a: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absoluta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28600" lvl="0" marL="2921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Light"/>
              <a:buChar char="●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Depende de la aplicación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28600" lvl="0" marL="2921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 Light"/>
              <a:buChar char="●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¿Entonces, para qué evaluar?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9400" lvl="1" marL="5715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Char char="★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Clustering es muchas veces parte de un proceso exploratorio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9400" lvl="1" marL="5715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Char char="★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Evaluar parece innecesario en estos casos (pero no!)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79400" lvl="1" marL="5715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 Light"/>
              <a:buChar char="★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Es esencial! Porque siempre podemos encontrar clusters (hasta en datos aleatorios).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s" sz="4100"/>
              <a:t>Evaluamos para:</a:t>
            </a:r>
            <a:endParaRPr/>
          </a:p>
        </p:txBody>
      </p:sp>
      <p:sp>
        <p:nvSpPr>
          <p:cNvPr id="402" name="Google Shape;40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/>
          <a:p>
            <a:pPr indent="-234950" lvl="0" marL="292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●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Evitar encontrar patrones en el ruido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34950" lvl="0" marL="2921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●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Para comparar algoritmos de clustering diferentes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34950" lvl="0" marL="2921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●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Para comparar conjuntos de clusters diferentes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34950" lvl="0" marL="2921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●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Para comparar dos clusters</a:t>
            </a:r>
            <a:endParaRPr i="0" sz="2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s" sz="4100"/>
              <a:t>Aspectos de la validación</a:t>
            </a:r>
            <a:endParaRPr/>
          </a:p>
        </p:txBody>
      </p:sp>
      <p:sp>
        <p:nvSpPr>
          <p:cNvPr id="408" name="Google Shape;40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lnSpcReduction="10000"/>
          </a:bodyPr>
          <a:lstStyle/>
          <a:p>
            <a:pPr indent="-387350" lvl="0" marL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AutoNum type="arabicPeriod"/>
            </a:pPr>
            <a:r>
              <a:rPr lang="es" sz="1900">
                <a:latin typeface="Roboto Light"/>
                <a:ea typeface="Roboto Light"/>
                <a:cs typeface="Roboto Light"/>
                <a:sym typeface="Roboto Light"/>
              </a:rPr>
              <a:t>Determinar la </a:t>
            </a: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tendencia de agrupamiento</a:t>
            </a:r>
            <a:r>
              <a:rPr lang="es" sz="1900">
                <a:latin typeface="Roboto Light"/>
                <a:ea typeface="Roboto Light"/>
                <a:cs typeface="Roboto Light"/>
                <a:sym typeface="Roboto Light"/>
              </a:rPr>
              <a:t> (clustering tendency), i.e.: si existe una estructura no-aleatoria en los datos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87350" lvl="0" marL="381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Light"/>
              <a:buAutoNum type="arabicPeriod"/>
            </a:pPr>
            <a:r>
              <a:rPr lang="es" sz="1900">
                <a:latin typeface="Roboto Light"/>
                <a:ea typeface="Roboto Light"/>
                <a:cs typeface="Roboto Light"/>
                <a:sym typeface="Roboto Light"/>
              </a:rPr>
              <a:t>Encontrar el número correcto de clusters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87350" lvl="0" marL="381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Light"/>
              <a:buAutoNum type="arabicPeriod"/>
            </a:pPr>
            <a:r>
              <a:rPr lang="es" sz="1900">
                <a:latin typeface="Roboto Light"/>
                <a:ea typeface="Roboto Light"/>
                <a:cs typeface="Roboto Light"/>
                <a:sym typeface="Roboto Light"/>
              </a:rPr>
              <a:t>Evaluar qué tan bien los resultados se ajustan a los datos (sin consultar datos externos)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87350" lvl="0" marL="381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Light"/>
              <a:buAutoNum type="arabicPeriod"/>
            </a:pPr>
            <a:r>
              <a:rPr lang="es" sz="1900">
                <a:latin typeface="Roboto Light"/>
                <a:ea typeface="Roboto Light"/>
                <a:cs typeface="Roboto Light"/>
                <a:sym typeface="Roboto Light"/>
              </a:rPr>
              <a:t>Comparar resultados con resultados externos, i.e.: clases asignadas manualmente (supervisado o eval externa)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87350" lvl="0" marL="3810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oboto Light"/>
              <a:buAutoNum type="arabicPeriod"/>
            </a:pPr>
            <a:r>
              <a:rPr lang="es" sz="1900">
                <a:latin typeface="Roboto Light"/>
                <a:ea typeface="Roboto Light"/>
                <a:cs typeface="Roboto Light"/>
                <a:sym typeface="Roboto Light"/>
              </a:rPr>
              <a:t>Comparar dos conjuntos de clusters para saber cuál es mejor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s" sz="4100"/>
              <a:t>Medidas de validez</a:t>
            </a:r>
            <a:endParaRPr/>
          </a:p>
        </p:txBody>
      </p:sp>
      <p:sp>
        <p:nvSpPr>
          <p:cNvPr id="414" name="Google Shape;41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/>
          <a:p>
            <a:pPr indent="-228600" lvl="0" marL="292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</a:pPr>
            <a:r>
              <a:rPr lang="es" sz="2000">
                <a:latin typeface="Roboto Light"/>
                <a:ea typeface="Roboto Light"/>
                <a:cs typeface="Roboto Light"/>
                <a:sym typeface="Roboto Light"/>
              </a:rPr>
              <a:t>External Index</a:t>
            </a:r>
            <a:r>
              <a:rPr i="0" lang="es" sz="2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(Supervisado) Utiliza comparación con datos externos (pureza, entropía), para ver si el clustering se ajusta a una estructura externa.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28600" lvl="0" marL="2921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</a:pPr>
            <a:r>
              <a:rPr lang="es" sz="2000">
                <a:latin typeface="Roboto Light"/>
                <a:ea typeface="Roboto Light"/>
                <a:cs typeface="Roboto Light"/>
                <a:sym typeface="Roboto Light"/>
              </a:rPr>
              <a:t>Internal Index</a:t>
            </a:r>
            <a:r>
              <a:rPr i="0" lang="es" sz="2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(No-Supervisado) Sin datos externos (SSE), cohesión, separación.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28600" lvl="0" marL="2921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</a:pPr>
            <a:r>
              <a:rPr lang="es" sz="2000">
                <a:latin typeface="Roboto Light"/>
                <a:ea typeface="Roboto Light"/>
                <a:cs typeface="Roboto Light"/>
                <a:sym typeface="Roboto Light"/>
              </a:rPr>
              <a:t>Relative Index</a:t>
            </a:r>
            <a:r>
              <a:rPr i="0" lang="es" sz="2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(Relativo) Compara resultados de clustering o clusters, puede usar medidas anteriores.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s" sz="3100"/>
              <a:t>Concepto: Matriz de similitud (conversamente: matriz de proximidad)</a:t>
            </a:r>
            <a:endParaRPr/>
          </a:p>
        </p:txBody>
      </p:sp>
      <p:graphicFrame>
        <p:nvGraphicFramePr>
          <p:cNvPr id="420" name="Google Shape;420;p39"/>
          <p:cNvGraphicFramePr/>
          <p:nvPr/>
        </p:nvGraphicFramePr>
        <p:xfrm>
          <a:off x="351700" y="220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{AED1A429-A7FE-4B9D-91C5-C344F804D049}</a:tableStyleId>
              </a:tblPr>
              <a:tblGrid>
                <a:gridCol w="968250"/>
                <a:gridCol w="968250"/>
                <a:gridCol w="968250"/>
                <a:gridCol w="968250"/>
              </a:tblGrid>
              <a:tr h="50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21" name="Google Shape;421;p39"/>
          <p:cNvGraphicFramePr/>
          <p:nvPr/>
        </p:nvGraphicFramePr>
        <p:xfrm>
          <a:off x="4724400" y="220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{AED1A429-A7FE-4B9D-91C5-C344F804D049}</a:tableStyleId>
              </a:tblPr>
              <a:tblGrid>
                <a:gridCol w="977050"/>
                <a:gridCol w="977050"/>
                <a:gridCol w="977050"/>
                <a:gridCol w="977050"/>
              </a:tblGrid>
              <a:tr h="50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800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7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2" name="Google Shape;422;p39"/>
          <p:cNvSpPr txBox="1"/>
          <p:nvPr/>
        </p:nvSpPr>
        <p:spPr>
          <a:xfrm>
            <a:off x="888025" y="1820000"/>
            <a:ext cx="28926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oboto"/>
                <a:ea typeface="Roboto"/>
                <a:cs typeface="Roboto"/>
                <a:sym typeface="Roboto"/>
              </a:rPr>
              <a:t>Matriz de Similitud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39"/>
          <p:cNvSpPr txBox="1"/>
          <p:nvPr/>
        </p:nvSpPr>
        <p:spPr>
          <a:xfrm>
            <a:off x="5137625" y="1820000"/>
            <a:ext cx="28926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Roboto"/>
                <a:ea typeface="Roboto"/>
                <a:cs typeface="Roboto"/>
                <a:sym typeface="Roboto"/>
              </a:rPr>
              <a:t>Matriz de Distancia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/>
          <a:p>
            <a:pPr indent="15240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lang="es" sz="3100">
                <a:solidFill>
                  <a:srgbClr val="2D8CA9"/>
                </a:solidFill>
              </a:rPr>
              <a:t>Distancias comunes</a:t>
            </a:r>
            <a:endParaRPr/>
          </a:p>
        </p:txBody>
      </p:sp>
      <p:sp>
        <p:nvSpPr>
          <p:cNvPr id="429" name="Google Shape;42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/>
          <a:p>
            <a:pPr indent="-209550" lvl="0" marL="292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Light"/>
              <a:buChar char="●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Es común utilizar distancias métricas, como la distancia de Minkowski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09550" lvl="0" marL="2921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Light"/>
              <a:buChar char="●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r=2, distancia Euclideana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09550" lvl="0" marL="2921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Light"/>
              <a:buChar char="●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otras: Manhattan, y distancia no métrica, Jaccard, por ej.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09550" lvl="0" marL="2921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Light"/>
              <a:buChar char="●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similitud coseno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descr="Image" id="430" name="Google Shape;43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8363" y="2330114"/>
            <a:ext cx="1714501" cy="6496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1" name="Google Shape;43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9149" y="3756023"/>
            <a:ext cx="3553451" cy="9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s" sz="4100"/>
              <a:t>Enfoque visual</a:t>
            </a:r>
            <a:endParaRPr/>
          </a:p>
        </p:txBody>
      </p:sp>
      <p:sp>
        <p:nvSpPr>
          <p:cNvPr id="437" name="Google Shape;43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/>
          <a:p>
            <a:pPr indent="-190500" lvl="0" marL="292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Ordenar la matriz de similitud con respecto a etiquetas de clusters e inspeccionar visualmente</a:t>
            </a:r>
            <a:endParaRPr i="0" sz="2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90500" lvl="0" marL="292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lang="es" sz="2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Este enfoque no necesita una reducción de dimensionalidad para visualizar clusters</a:t>
            </a:r>
            <a:endParaRPr sz="21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"/>
          <p:cNvSpPr txBox="1"/>
          <p:nvPr>
            <p:ph type="title"/>
          </p:nvPr>
        </p:nvSpPr>
        <p:spPr>
          <a:xfrm>
            <a:off x="219175" y="234675"/>
            <a:ext cx="79650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s" sz="4100"/>
              <a:t>Visualizando la matriz de similitud (clusters reales)</a:t>
            </a:r>
            <a:endParaRPr/>
          </a:p>
        </p:txBody>
      </p:sp>
      <p:pic>
        <p:nvPicPr>
          <p:cNvPr descr="droppedImage.pdf" id="443" name="Google Shape;44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" y="1758029"/>
            <a:ext cx="6854493" cy="2767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pedImage.pdf" id="448" name="Google Shape;44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8081" y="1375715"/>
            <a:ext cx="6683872" cy="313510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>
            <p:ph idx="4294967295" type="title"/>
          </p:nvPr>
        </p:nvSpPr>
        <p:spPr>
          <a:xfrm>
            <a:off x="219175" y="234675"/>
            <a:ext cx="78039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s" sz="4100"/>
              <a:t>Visualizando clusters sobre datos aleatorios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 txBox="1"/>
          <p:nvPr>
            <p:ph type="title"/>
          </p:nvPr>
        </p:nvSpPr>
        <p:spPr>
          <a:xfrm>
            <a:off x="219175" y="234675"/>
            <a:ext cx="78039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s" sz="4100"/>
              <a:t>Visualizando clusters sobre datos aleatorios</a:t>
            </a:r>
            <a:endParaRPr/>
          </a:p>
        </p:txBody>
      </p:sp>
      <p:pic>
        <p:nvPicPr>
          <p:cNvPr descr="droppedImage.pdf" id="455" name="Google Shape;45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8181" y="1612114"/>
            <a:ext cx="6482953" cy="3040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s" sz="3400"/>
              <a:t>Inspiración histórica (taxonomía)</a:t>
            </a:r>
            <a:endParaRPr/>
          </a:p>
        </p:txBody>
      </p:sp>
      <p:pic>
        <p:nvPicPr>
          <p:cNvPr descr="Image"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7550" y="957601"/>
            <a:ext cx="5015650" cy="38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pedImage.pdf" id="460" name="Google Shape;46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9970" y="1141310"/>
            <a:ext cx="6724055" cy="2860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s" sz="4100"/>
              <a:t>Medidas internas: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s" sz="4100"/>
              <a:t>Cohesión y separación</a:t>
            </a:r>
            <a:endParaRPr/>
          </a:p>
        </p:txBody>
      </p:sp>
      <p:sp>
        <p:nvSpPr>
          <p:cNvPr id="466" name="Google Shape;466;p46"/>
          <p:cNvSpPr txBox="1"/>
          <p:nvPr>
            <p:ph idx="1" type="body"/>
          </p:nvPr>
        </p:nvSpPr>
        <p:spPr>
          <a:xfrm>
            <a:off x="311700" y="1152475"/>
            <a:ext cx="4902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/>
          <a:p>
            <a:pPr indent="-190500" lvl="0" marL="292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Cohesión de clusters: mide qué tan cercanos son los objetos en un cluster   (ej: SSE)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90500" lvl="0" marL="2921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Separación de clusters: mide qué tan diferente o bien separado es un cluster de otros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descr="droppedImage.pdf" id="467" name="Google Shape;46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4120" y="3200928"/>
            <a:ext cx="2879824" cy="16620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roppedImage.pdf" id="468" name="Google Shape;46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2224" y="1383065"/>
            <a:ext cx="939027" cy="1607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s" sz="4100"/>
              <a:t>EJ. (SSE) Cohesión y Separación</a:t>
            </a:r>
            <a:endParaRPr/>
          </a:p>
        </p:txBody>
      </p:sp>
      <p:sp>
        <p:nvSpPr>
          <p:cNvPr id="474" name="Google Shape;474;p47"/>
          <p:cNvSpPr txBox="1"/>
          <p:nvPr>
            <p:ph idx="1" type="body"/>
          </p:nvPr>
        </p:nvSpPr>
        <p:spPr>
          <a:xfrm>
            <a:off x="311700" y="1228675"/>
            <a:ext cx="85206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/>
          <a:p>
            <a:pPr indent="-190500" lvl="0" marL="2921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Cohesión se mide como </a:t>
            </a: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within cluster sum of squares (SSE)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90500" lvl="0" marL="2921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Sepa</a:t>
            </a: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r</a:t>
            </a: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ación se mide como </a:t>
            </a: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between cluster sum of squares (BSS)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75" name="Google Shape;4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175" y="2856950"/>
            <a:ext cx="5129208" cy="17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pedImage.pdf" id="480" name="Google Shape;4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075" y="184975"/>
            <a:ext cx="6118225" cy="29800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roppedImage.pdf" id="481" name="Google Shape;48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0638" y="1622659"/>
            <a:ext cx="4397592" cy="10246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roppedImage.png" id="482" name="Google Shape;482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7344" y="3281738"/>
            <a:ext cx="4446986" cy="87905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s" sz="4100"/>
              <a:t>Medidas internas: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s" sz="4100"/>
              <a:t>Coeficiente de Silhouette</a:t>
            </a:r>
            <a:endParaRPr/>
          </a:p>
        </p:txBody>
      </p:sp>
      <p:sp>
        <p:nvSpPr>
          <p:cNvPr id="489" name="Google Shape;48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85000" lnSpcReduction="20000"/>
          </a:bodyPr>
          <a:lstStyle/>
          <a:p>
            <a:pPr indent="-211137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38888"/>
              <a:buFont typeface="Roboto Light"/>
              <a:buChar char="●"/>
            </a:pPr>
            <a:r>
              <a:rPr lang="es" sz="1800">
                <a:latin typeface="Roboto Light"/>
                <a:ea typeface="Roboto Light"/>
                <a:cs typeface="Roboto Light"/>
                <a:sym typeface="Roboto Light"/>
              </a:rPr>
              <a:t>Combina ideas de </a:t>
            </a: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cohesión</a:t>
            </a:r>
            <a:r>
              <a:rPr lang="es" sz="1800">
                <a:latin typeface="Roboto Light"/>
                <a:ea typeface="Roboto Light"/>
                <a:cs typeface="Roboto Light"/>
                <a:sym typeface="Roboto Light"/>
              </a:rPr>
              <a:t> y separación, pero para puntos individuales, como también para clusters y clusterings (estos últimos son promedios)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11137" lvl="0" marL="2413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ct val="138888"/>
              <a:buFont typeface="Roboto Light"/>
              <a:buChar char="●"/>
            </a:pPr>
            <a:r>
              <a:rPr lang="es" sz="1800">
                <a:latin typeface="Roboto Light"/>
                <a:ea typeface="Roboto Light"/>
                <a:cs typeface="Roboto Light"/>
                <a:sym typeface="Roboto Light"/>
              </a:rPr>
              <a:t>Para un punto individual, i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11137" lvl="1" marL="4826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ct val="138888"/>
              <a:buFont typeface="Helvetica Neue"/>
              <a:buChar char="○"/>
            </a:pPr>
            <a:r>
              <a:rPr lang="es" sz="1800">
                <a:latin typeface="Roboto Light"/>
                <a:ea typeface="Roboto Light"/>
                <a:cs typeface="Roboto Light"/>
                <a:sym typeface="Roboto Light"/>
              </a:rPr>
              <a:t>Calcular </a:t>
            </a: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s" sz="1800">
                <a:latin typeface="Roboto Light"/>
                <a:ea typeface="Roboto Light"/>
                <a:cs typeface="Roboto Light"/>
                <a:sym typeface="Roboto Light"/>
              </a:rPr>
              <a:t> = distancia promedio de </a:t>
            </a:r>
            <a:r>
              <a:rPr i="1" lang="es">
                <a:latin typeface="Roboto Light"/>
                <a:ea typeface="Roboto Light"/>
                <a:cs typeface="Roboto Light"/>
                <a:sym typeface="Roboto Light"/>
              </a:rPr>
              <a:t>i </a:t>
            </a:r>
            <a:r>
              <a:rPr lang="es" sz="1800">
                <a:latin typeface="Roboto Light"/>
                <a:ea typeface="Roboto Light"/>
                <a:cs typeface="Roboto Light"/>
                <a:sym typeface="Roboto Light"/>
              </a:rPr>
              <a:t>a los puntos de su cluster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11137" lvl="1" marL="4826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ct val="138888"/>
              <a:buFont typeface="Helvetica Neue"/>
              <a:buChar char="○"/>
            </a:pPr>
            <a:r>
              <a:rPr lang="es" sz="1800">
                <a:latin typeface="Roboto Light"/>
                <a:ea typeface="Roboto Light"/>
                <a:cs typeface="Roboto Light"/>
                <a:sym typeface="Roboto Light"/>
              </a:rPr>
              <a:t>Calcular </a:t>
            </a: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b </a:t>
            </a:r>
            <a:r>
              <a:rPr lang="es" sz="1800">
                <a:latin typeface="Roboto Light"/>
                <a:ea typeface="Roboto Light"/>
                <a:cs typeface="Roboto Light"/>
                <a:sym typeface="Roboto Light"/>
              </a:rPr>
              <a:t>= min(distancia promedio de </a:t>
            </a:r>
            <a:r>
              <a:rPr i="1" lang="es">
                <a:latin typeface="Roboto Light"/>
                <a:ea typeface="Roboto Light"/>
                <a:cs typeface="Roboto Light"/>
                <a:sym typeface="Roboto Light"/>
              </a:rPr>
              <a:t>i</a:t>
            </a:r>
            <a:r>
              <a:rPr lang="es" sz="1800">
                <a:latin typeface="Roboto Light"/>
                <a:ea typeface="Roboto Light"/>
                <a:cs typeface="Roboto Light"/>
                <a:sym typeface="Roboto Light"/>
              </a:rPr>
              <a:t> a puntos de otro cluster)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11137" lvl="1" marL="4826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ct val="138888"/>
              <a:buFont typeface="Roboto Light"/>
              <a:buChar char="○"/>
            </a:pPr>
            <a:r>
              <a:rPr lang="es" sz="1800">
                <a:latin typeface="Roboto Light"/>
                <a:ea typeface="Roboto Light"/>
                <a:cs typeface="Roboto Light"/>
                <a:sym typeface="Roboto Light"/>
              </a:rPr>
              <a:t>s = (b-a)/max(a,b)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11137" lvl="1" marL="48260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ct val="138888"/>
              <a:buFont typeface="Roboto Light"/>
              <a:buChar char="○"/>
            </a:pPr>
            <a:r>
              <a:rPr lang="es" sz="1800">
                <a:latin typeface="Roboto Light"/>
                <a:ea typeface="Roboto Light"/>
                <a:cs typeface="Roboto Light"/>
                <a:sym typeface="Roboto Light"/>
              </a:rPr>
              <a:t>valores entre -1 y 1, mientras más cerca a 1 mejor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90" name="Google Shape;4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425" y="3429000"/>
            <a:ext cx="261937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275" y="1320450"/>
            <a:ext cx="5037750" cy="34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s" sz="4100"/>
              <a:t>Medidas internas: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s" sz="4100"/>
              <a:t>Coeficiente de Silhouette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s" sz="4100"/>
              <a:t>Medidas externas:</a:t>
            </a:r>
            <a:r>
              <a:rPr lang="es" sz="4100"/>
              <a:t>Pureza y Entropía</a:t>
            </a:r>
            <a:endParaRPr/>
          </a:p>
        </p:txBody>
      </p:sp>
      <p:sp>
        <p:nvSpPr>
          <p:cNvPr id="502" name="Google Shape;502;p51"/>
          <p:cNvSpPr txBox="1"/>
          <p:nvPr>
            <p:ph idx="4294967295" type="body"/>
          </p:nvPr>
        </p:nvSpPr>
        <p:spPr>
          <a:xfrm>
            <a:off x="649103" y="1061125"/>
            <a:ext cx="73944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/>
          <a:p>
            <a:pPr indent="-190500" lvl="0" marL="292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Pureza: Nivel en que un cluster contiene elementos de una sóla clase (se usa la clase predominante)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90500" lvl="0" marL="2921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Entropía: Cantidad de clases diferentes que contiene un cluster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"/>
              <a:buNone/>
            </a:pPr>
            <a:r>
              <a:rPr lang="es" sz="4100"/>
              <a:t>Validación con Expertos</a:t>
            </a:r>
            <a:endParaRPr/>
          </a:p>
        </p:txBody>
      </p:sp>
      <p:sp>
        <p:nvSpPr>
          <p:cNvPr id="508" name="Google Shape;50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/>
          <a:p>
            <a:pPr indent="-190500" lvl="0" marL="292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Se pueden evaluar los clusters para ver si producen el resultado esperado y comparar con otras soluciones</a:t>
            </a:r>
            <a:endParaRPr i="0" sz="2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oboto Light"/>
              <a:buChar char="○"/>
            </a:pPr>
            <a:r>
              <a:rPr lang="es" sz="21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Mirar los datos y las estadísticas de cada cluster!!</a:t>
            </a:r>
            <a:endParaRPr sz="21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190500" lvl="0" marL="2921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i="0" lang="es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Se puede generar una clasificación de validación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DBSCAN</a:t>
            </a:r>
            <a:endParaRPr/>
          </a:p>
        </p:txBody>
      </p:sp>
      <p:sp>
        <p:nvSpPr>
          <p:cNvPr id="514" name="Google Shape;51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 Light"/>
              <a:buChar char="●"/>
            </a:pPr>
            <a:r>
              <a:rPr lang="es" sz="2100">
                <a:latin typeface="Roboto Light"/>
                <a:ea typeface="Roboto Light"/>
                <a:cs typeface="Roboto Light"/>
                <a:sym typeface="Roboto Light"/>
              </a:rPr>
              <a:t>Algoritmo de clustering basado en densidad</a:t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Roboto Light"/>
              <a:buChar char="●"/>
            </a:pPr>
            <a:r>
              <a:rPr lang="es" sz="2100">
                <a:latin typeface="Roboto Light"/>
                <a:ea typeface="Roboto Light"/>
                <a:cs typeface="Roboto Light"/>
                <a:sym typeface="Roboto Light"/>
              </a:rPr>
              <a:t>Idea: encontrar regiones de alta densidad de puntos separado por regiones de baja densidad.</a:t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 Light"/>
              <a:buChar char="○"/>
            </a:pPr>
            <a:r>
              <a:rPr lang="es" sz="1700">
                <a:latin typeface="Roboto Light"/>
                <a:ea typeface="Roboto Light"/>
                <a:cs typeface="Roboto Light"/>
                <a:sym typeface="Roboto Light"/>
              </a:rPr>
              <a:t>Las regiones densas corresponden a los clusters.</a:t>
            </a:r>
            <a:endParaRPr sz="17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Roboto Light"/>
              <a:buChar char="○"/>
            </a:pPr>
            <a:r>
              <a:rPr lang="es" sz="1700">
                <a:latin typeface="Roboto Light"/>
                <a:ea typeface="Roboto Light"/>
                <a:cs typeface="Roboto Light"/>
                <a:sym typeface="Roboto Light"/>
              </a:rPr>
              <a:t>La densidad de un punto es el número de puntos que tiene dentro de un radio dado.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DBSCAN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Char char="●"/>
            </a:pPr>
            <a:r>
              <a:rPr lang="es" sz="1900">
                <a:latin typeface="Roboto Light"/>
                <a:ea typeface="Roboto Light"/>
                <a:cs typeface="Roboto Light"/>
                <a:sym typeface="Roboto Light"/>
              </a:rPr>
              <a:t>Parámetros: 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Roboto Light"/>
              <a:buChar char="○"/>
            </a:pPr>
            <a:r>
              <a:rPr lang="es" sz="1500">
                <a:latin typeface="Roboto Light"/>
                <a:ea typeface="Roboto Light"/>
                <a:cs typeface="Roboto Light"/>
                <a:sym typeface="Roboto Light"/>
              </a:rPr>
              <a:t>1) Eps: radio especificado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Roboto Light"/>
              <a:buChar char="○"/>
            </a:pPr>
            <a:r>
              <a:rPr lang="es" sz="1500">
                <a:latin typeface="Roboto Light"/>
                <a:ea typeface="Roboto Light"/>
                <a:cs typeface="Roboto Light"/>
                <a:sym typeface="Roboto Light"/>
              </a:rPr>
              <a:t>2) MinPts: número mínimo de puntos en una región.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Roboto Light"/>
              <a:buChar char="●"/>
            </a:pPr>
            <a:r>
              <a:rPr lang="es" sz="1900">
                <a:latin typeface="Roboto Light"/>
                <a:ea typeface="Roboto Light"/>
                <a:cs typeface="Roboto Light"/>
                <a:sym typeface="Roboto Light"/>
              </a:rPr>
              <a:t>Tipos de punto: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Roboto Light"/>
              <a:buChar char="○"/>
            </a:pPr>
            <a:r>
              <a:rPr lang="es" sz="1500">
                <a:latin typeface="Roboto Light"/>
                <a:ea typeface="Roboto Light"/>
                <a:cs typeface="Roboto Light"/>
                <a:sym typeface="Roboto Light"/>
              </a:rPr>
              <a:t>Punto “core”:  punto con más puntos que MinPts a distancia Eps. Éstos son los puntos dentro del cluster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Roboto Light"/>
              <a:buChar char="○"/>
            </a:pPr>
            <a:r>
              <a:rPr lang="es" sz="1500">
                <a:latin typeface="Roboto Light"/>
                <a:ea typeface="Roboto Light"/>
                <a:cs typeface="Roboto Light"/>
                <a:sym typeface="Roboto Light"/>
              </a:rPr>
              <a:t>Punto “border”: tiene menos que MinPts puntos en el radio Eps, pero está en la vecindad de un punto core.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Roboto Light"/>
              <a:buChar char="○"/>
            </a:pPr>
            <a:r>
              <a:rPr lang="es" sz="1500">
                <a:latin typeface="Roboto Light"/>
                <a:ea typeface="Roboto Light"/>
                <a:cs typeface="Roboto Light"/>
                <a:sym typeface="Roboto Light"/>
              </a:rPr>
              <a:t>Punto “noise”: cualquier punto que no sea core ni border.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s" sz="4100"/>
              <a:t>¿Qué es el clustering?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52475"/>
            <a:ext cx="419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85000" lnSpcReduction="20000"/>
          </a:bodyPr>
          <a:lstStyle/>
          <a:p>
            <a:pPr indent="-269557" lvl="0" marL="292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Roboto Light"/>
              <a:buChar char="●"/>
            </a:pPr>
            <a:r>
              <a:rPr i="0" lang="es" sz="23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Encontrar grupos de objetos especificando que: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69557" lvl="0" marL="2921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Roboto Light"/>
              <a:buChar char="●"/>
            </a:pPr>
            <a:r>
              <a:rPr i="0" lang="es" sz="23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Los objetos en un grupo sean similares (o relacionados) entre sí y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69557" lvl="0" marL="2921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73913"/>
              <a:buFont typeface="Roboto Light"/>
              <a:buChar char="●"/>
            </a:pPr>
            <a:r>
              <a:rPr lang="es" sz="23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Q</a:t>
            </a:r>
            <a:r>
              <a:rPr i="0" lang="es" sz="23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ue sean diferentes (o no relacionados) a los objetos en otros grupos</a:t>
            </a:r>
            <a:endParaRPr i="0" sz="23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1942" lvl="0" marL="2921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 Light"/>
              <a:buChar char="●"/>
            </a:pPr>
            <a:r>
              <a:rPr lang="es" sz="23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Usualmente se utilizan variables numéricas</a:t>
            </a:r>
            <a:endParaRPr sz="23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6600" y="1372888"/>
            <a:ext cx="47625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DBSCAN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66.png" id="527" name="Google Shape;527;p55"/>
          <p:cNvPicPr preferRelativeResize="0"/>
          <p:nvPr/>
        </p:nvPicPr>
        <p:blipFill rotWithShape="1">
          <a:blip r:embed="rId3">
            <a:alphaModFix/>
          </a:blip>
          <a:srcRect b="4113" l="0" r="0" t="0"/>
          <a:stretch/>
        </p:blipFill>
        <p:spPr>
          <a:xfrm>
            <a:off x="1546772" y="1152476"/>
            <a:ext cx="5192351" cy="37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DBSCAN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Cualquier par de puntos core que tengan una distancia entre sí menor que Eps son asignados al mismo cluster.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Cualquier punto border que esté a una distancia menor que Eps de un punto core pc se le asigna el cluster de pc.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○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Hay que definir una estrategia cuando el punto border está cerca de dos puntos core de distinto cluster.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Eliminar los puntos de ruido.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DBSCAN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0" name="Google Shape;5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77575"/>
            <a:ext cx="8372475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DBSCAN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547" y="1218397"/>
            <a:ext cx="6101049" cy="373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DBSCAN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350" y="1152472"/>
            <a:ext cx="5767500" cy="37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DBSCAN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No funciona bien en: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150" y="1569350"/>
            <a:ext cx="4844924" cy="329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DBSCAN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Analizamos el comportamiento de la distancia de un punto a su k-ésimo vecino más cercano (k-dist).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Para puntos que pertenecen a un cluster, el valor de k-dist será pequeño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siempre y cuando el valor de k no sea mayor que el tamaño del cluster.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Para puntos que no pertenecen a un cluster (como los noise points), el valor de k-dist será alto.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DBSCAN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Calculamos el valor de k-dist para todos los puntos con un valor de k fijo y los ordenamos de manera creciente.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Graficamos k-dist vs la cantidad de puntos con ese valor.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Eps seleccionado</a:t>
            </a:r>
            <a:r>
              <a:rPr lang="es"/>
              <a:t>: valor de k-dist cuando ocurre el salto MinPts: el valor de k.</a:t>
            </a:r>
            <a:endParaRPr/>
          </a:p>
        </p:txBody>
      </p:sp>
      <p:pic>
        <p:nvPicPr>
          <p:cNvPr id="574" name="Google Shape;5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400" y="1680425"/>
            <a:ext cx="2982475" cy="22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Clustering aglomerativo</a:t>
            </a:r>
            <a:endParaRPr/>
          </a:p>
        </p:txBody>
      </p:sp>
      <p:sp>
        <p:nvSpPr>
          <p:cNvPr id="580" name="Google Shape;580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Produce un conjunto de clusters anidados organizados en un árbol jerárquico. Es una técnica antigua.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Visualizaciones: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○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Dendograma: árbol que muestra las relaciones cluster-subcluster y el orden en que los clusters fueron mezclados o divididos.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○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Diagrama de clusters anidados: sólo para puntos 2-dimensionales.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81" name="Google Shape;58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050" y="3269775"/>
            <a:ext cx="3372975" cy="15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Clustering aglomerativo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Fortalezas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○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No tiene que suponer un número a priori de clusters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○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Se puede obtener cualquier número de clusters deseado “cortando” el dendograma en el nivel apropiado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Clusters pueden corresponder a taxonomía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○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Ejemplos en biología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s" sz="3600"/>
              <a:t>¿Cuándo y para qué usar clustering?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/>
          <a:p>
            <a:pPr indent="-285750" lvl="0" marL="292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Light"/>
              <a:buChar char="●"/>
            </a:pPr>
            <a:r>
              <a:rPr i="0" lang="es" sz="23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Cuando necesitemos dividir nuestros datos en grupos que sean: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Light"/>
              <a:buChar char="○"/>
            </a:pPr>
            <a:r>
              <a:rPr lang="es" sz="23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S</a:t>
            </a:r>
            <a:r>
              <a:rPr i="0" lang="es" sz="23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ignificativos y/o útiles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Light"/>
              <a:buChar char="○"/>
            </a:pPr>
            <a:r>
              <a:rPr lang="es" sz="23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D</a:t>
            </a:r>
            <a:r>
              <a:rPr i="0" lang="es" sz="23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ebemos preocuparnos de capturar la estructura natural de los datos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Light"/>
              <a:buChar char="○"/>
            </a:pPr>
            <a:r>
              <a:rPr i="0" lang="es" sz="23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A veces es sólo un punto de partida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Clustering aglomerativo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Tipos principales de clustering jerárquico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○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Aglomerativo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■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Empezar con cada punto como cluster individual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■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En cada paso, mezclar el par de clusters más cercano hasta que quede sólo un cluster (o k clusters)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○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Divisivo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■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Empezar con un cluster que contenga todos los puntos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■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En cada paso, dividir un cluster en dos hasta que todo cluster contenga un solo punto (o haya k clusters)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Requieren una definición de proximidad entre clusters.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Clustering aglomerativo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Algoritmo básico (aglomerativo)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○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Calcular matriz de distancias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○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Sea cada punto un cluster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○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Repetir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■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Mezclar par de clusters más cercano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■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Actualizar matriz de distancias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Hasta que quede sólo un cluster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Clustering aglomerativo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Situación inicial: empezar con clusters de puntos individuales y la matriz de distancias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06" name="Google Shape;6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121" y="1938996"/>
            <a:ext cx="2842325" cy="23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471" y="2094321"/>
            <a:ext cx="2703450" cy="21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Clustering aglomerativo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Después de un par de iteraciones…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14" name="Google Shape;6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550" y="1791975"/>
            <a:ext cx="5598500" cy="290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Clustering aglomerativo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… mezclar clusters más cercano (C2 y C5) y actualizar matriz de distancias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21" name="Google Shape;62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050" y="1630900"/>
            <a:ext cx="628269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Clustering aglomerativo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¿Cómo actualizar la matriz de distancias?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28" name="Google Shape;62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200" y="1699750"/>
            <a:ext cx="5593225" cy="32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Clustering aglomerativo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Operación clave: cálculo de la distancia entre clusters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○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Diferentes formas de hacerlo distinguen a los diferentes algoritmos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Intuición: Sabemos como calcular la distancia entre dos puntos, pero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○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¿cómo calculamos la distancia entre dos clusters?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○"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o ¿entre un punto y un cluster?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¿Cómo definir distancias entre clusters?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41" name="Google Shape;64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950" y="1756325"/>
            <a:ext cx="5950101" cy="28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7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643" name="Google Shape;643;p7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Clustering aglomerativo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¿Cómo definir distancias entre clusters?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700" y="1740073"/>
            <a:ext cx="6636676" cy="31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Clustering aglomerativo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¿Cómo definir distancias entre clusters?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657" name="Google Shape;65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911" y="1700849"/>
            <a:ext cx="7332926" cy="33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s" sz="4100"/>
              <a:t>Clasificación vs. Clustering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375" y="1097500"/>
            <a:ext cx="5266601" cy="37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Clustering aglomerativo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definir distancias entre clusters?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4" name="Google Shape;66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300" y="1684475"/>
            <a:ext cx="6996224" cy="31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Clustering aglomerativo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definir distancias entre clusters?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100" y="1764825"/>
            <a:ext cx="6627150" cy="29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Clustering aglomerativo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Light"/>
              <a:buChar char="●"/>
            </a:pPr>
            <a:r>
              <a:rPr lang="es" sz="2000">
                <a:latin typeface="Roboto Light"/>
                <a:ea typeface="Roboto Light"/>
                <a:cs typeface="Roboto Light"/>
                <a:sym typeface="Roboto Light"/>
              </a:rPr>
              <a:t>Problemas y limitaciones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○"/>
            </a:pPr>
            <a:r>
              <a:rPr lang="es" sz="1600">
                <a:latin typeface="Roboto Light"/>
                <a:ea typeface="Roboto Light"/>
                <a:cs typeface="Roboto Light"/>
                <a:sym typeface="Roboto Light"/>
              </a:rPr>
              <a:t>Una vez decidido unir dos clusters, no se puede deshacer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○"/>
            </a:pPr>
            <a:r>
              <a:rPr lang="es" sz="1600">
                <a:latin typeface="Roboto Light"/>
                <a:ea typeface="Roboto Light"/>
                <a:cs typeface="Roboto Light"/>
                <a:sym typeface="Roboto Light"/>
              </a:rPr>
              <a:t>No hay una función objetivo que sea directamente minimizada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 Light"/>
              <a:buChar char="●"/>
            </a:pPr>
            <a:r>
              <a:rPr lang="es" sz="2000">
                <a:latin typeface="Roboto Light"/>
                <a:ea typeface="Roboto Light"/>
                <a:cs typeface="Roboto Light"/>
                <a:sym typeface="Roboto Light"/>
              </a:rPr>
              <a:t>Problemas de los diferentes esquemas: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○"/>
            </a:pPr>
            <a:r>
              <a:rPr lang="es" sz="1600">
                <a:latin typeface="Roboto Light"/>
                <a:ea typeface="Roboto Light"/>
                <a:cs typeface="Roboto Light"/>
                <a:sym typeface="Roboto Light"/>
              </a:rPr>
              <a:t>Sensibles a ruido y outliers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○"/>
            </a:pPr>
            <a:r>
              <a:rPr lang="es" sz="1600">
                <a:latin typeface="Roboto Light"/>
                <a:ea typeface="Roboto Light"/>
                <a:cs typeface="Roboto Light"/>
                <a:sym typeface="Roboto Light"/>
              </a:rPr>
              <a:t>Dificultad para manejar clusters de distinto tamaño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○"/>
            </a:pPr>
            <a:r>
              <a:rPr lang="es" sz="1600">
                <a:latin typeface="Roboto Light"/>
                <a:ea typeface="Roboto Light"/>
                <a:cs typeface="Roboto Light"/>
                <a:sym typeface="Roboto Light"/>
              </a:rPr>
              <a:t>Pueden romper clusters grandes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s" sz="3500"/>
              <a:t>Análisis de clusters es una tarea esencial para muchas aplicaciones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 Light"/>
              <a:buNone/>
            </a:pPr>
            <a:r>
              <a:rPr lang="es" sz="1900">
                <a:latin typeface="Roboto Light"/>
                <a:ea typeface="Roboto Light"/>
                <a:cs typeface="Roboto Light"/>
                <a:sym typeface="Roboto Light"/>
              </a:rPr>
              <a:t>Por ej: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lang="es" sz="1900">
                <a:latin typeface="Roboto Light"/>
                <a:ea typeface="Roboto Light"/>
                <a:cs typeface="Roboto Light"/>
                <a:sym typeface="Roboto Light"/>
              </a:rPr>
              <a:t>Encontrar clusters naturales y describir sus propiedades (data understanding)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lang="es" sz="1900">
                <a:latin typeface="Roboto Light"/>
                <a:ea typeface="Roboto Light"/>
                <a:cs typeface="Roboto Light"/>
                <a:sym typeface="Roboto Light"/>
              </a:rPr>
              <a:t>Encontrar agrupamientos útiles (data class identification)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lang="es" sz="1900">
                <a:latin typeface="Roboto Light"/>
                <a:ea typeface="Roboto Light"/>
                <a:cs typeface="Roboto Light"/>
                <a:sym typeface="Roboto Light"/>
              </a:rPr>
              <a:t>Encontrar representantes para grupos homogéneos (data reduction)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lang="es" sz="1900">
                <a:latin typeface="Roboto Light"/>
                <a:ea typeface="Roboto Light"/>
                <a:cs typeface="Roboto Light"/>
                <a:sym typeface="Roboto Light"/>
              </a:rPr>
              <a:t>Encontrar objetos inusuales (outliers detection)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</a:pPr>
            <a:r>
              <a:rPr lang="es" sz="1900">
                <a:latin typeface="Roboto Light"/>
                <a:ea typeface="Roboto Light"/>
                <a:cs typeface="Roboto Light"/>
                <a:sym typeface="Roboto Light"/>
              </a:rPr>
              <a:t>Encontrar perturbaciones aleatorios de los datos (noise detection)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s" sz="4400"/>
              <a:t>Formulación del problema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/>
          <a:p>
            <a:pPr indent="-285750" lvl="0" marL="292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Light"/>
              <a:buChar char="●"/>
            </a:pPr>
            <a:r>
              <a:rPr i="0" lang="es" sz="23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Dado un conjunto de puntos, organizarlos en clusters (grupos).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285750" lvl="0" marL="2921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Light"/>
              <a:buChar char="●"/>
            </a:pPr>
            <a:r>
              <a:rPr i="0" lang="es" sz="23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Clustering: el proceso de agrupar objetos físicos en clases de objetos similares</a:t>
            </a:r>
            <a:endParaRPr i="0" sz="23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0" marL="2921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 Light"/>
              <a:buChar char="●"/>
            </a:pPr>
            <a:r>
              <a:rPr lang="es" sz="23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Ejemplo datos entrada: https://www.kaggle.com/datasets/luisfelipetn/valor-casas-usadas-chile-rm-08032023</a:t>
            </a:r>
            <a:endParaRPr sz="23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2506942" y="4635944"/>
            <a:ext cx="64179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0" i="0" lang="es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source: http://www.cs.put.poznan.pl/jstefanowski/sed/DM-7clusteringnew.pdf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Helvetica Neue Light"/>
              <a:buNone/>
            </a:pPr>
            <a:r>
              <a:rPr lang="es" sz="4600"/>
              <a:t>Aplicaciones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rmAutofit/>
          </a:bodyPr>
          <a:lstStyle/>
          <a:p>
            <a:pPr indent="-285750" lvl="0" marL="292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●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 (e.j. clasificación de documentos en buscadores)</a:t>
            </a:r>
            <a:endParaRPr/>
          </a:p>
          <a:p>
            <a:pPr indent="-285750" lvl="0" marL="2921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●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Reconocimiento de patrones (e.j. agrupar series de tiempo)</a:t>
            </a:r>
            <a:endParaRPr/>
          </a:p>
          <a:p>
            <a:pPr indent="-285750" lvl="0" marL="2921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●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Procesamiento de imágenes</a:t>
            </a:r>
            <a:endParaRPr/>
          </a:p>
          <a:p>
            <a:pPr indent="-285750" lvl="0" marL="2921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●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Recomendación</a:t>
            </a:r>
            <a:endParaRPr/>
          </a:p>
          <a:p>
            <a:pPr indent="-285750" lvl="0" marL="2921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●"/>
            </a:pPr>
            <a:r>
              <a:rPr b="0" i="0" lang="es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etc.</a:t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2506942" y="4635944"/>
            <a:ext cx="64179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rPr b="0" i="0" lang="es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source: http://www.cs.put.poznan.pl/jstefanowski/sed/DM-7clusteringnew.pdf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SIC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